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</p:sldIdLst>
  <p:sldSz cy="6858000" cx="9144000"/>
  <p:notesSz cx="6815125" cy="9942500"/>
  <p:embeddedFontLst>
    <p:embeddedFont>
      <p:font typeface="Garamond"/>
      <p:regular r:id="rId80"/>
      <p:bold r:id="rId81"/>
      <p:italic r:id="rId82"/>
      <p:boldItalic r:id="rId83"/>
    </p:embeddedFont>
    <p:embeddedFont>
      <p:font typeface="Tahoma"/>
      <p:regular r:id="rId84"/>
      <p:bold r:id="rId85"/>
    </p:embeddedFont>
    <p:embeddedFont>
      <p:font typeface="Century Schoolbook"/>
      <p:regular r:id="rId86"/>
      <p:bold r:id="rId87"/>
      <p:italic r:id="rId88"/>
      <p:boldItalic r:id="rId89"/>
    </p:embeddedFont>
    <p:embeddedFont>
      <p:font typeface="Libre Baskerville"/>
      <p:regular r:id="rId90"/>
      <p:bold r:id="rId91"/>
      <p:italic r:id="rId92"/>
    </p:embeddedFont>
    <p:embeddedFont>
      <p:font typeface="Source Sans Pro"/>
      <p:regular r:id="rId93"/>
      <p:bold r:id="rId94"/>
      <p:italic r:id="rId95"/>
      <p:boldItalic r:id="rId9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75D9AF0C-8BD4-4480-A151-778E51472F7F}">
  <a:tblStyle styleId="{75D9AF0C-8BD4-4480-A151-778E51472F7F}" styleName="Table_0">
    <a:wholeTbl>
      <a:tcTxStyle b="off" i="off">
        <a:font>
          <a:latin typeface="Perpetua"/>
          <a:ea typeface="Perpetua"/>
          <a:cs typeface="Perpetu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rgbClr val="F7E8E7"/>
          </a:solidFill>
        </a:fill>
      </a:tcStyle>
    </a:wholeTbl>
    <a:band1H>
      <a:tcStyle>
        <a:fill>
          <a:solidFill>
            <a:srgbClr val="EFCECA"/>
          </a:solidFill>
        </a:fill>
      </a:tcStyle>
    </a:band1H>
    <a:band1V>
      <a:tcStyle>
        <a:fill>
          <a:solidFill>
            <a:srgbClr val="EFCECA"/>
          </a:solidFill>
        </a:fill>
      </a:tcStyle>
    </a:band1V>
    <a:lastCol>
      <a:tcTxStyle b="on" i="off">
        <a:font>
          <a:latin typeface="Perpetua"/>
          <a:ea typeface="Perpetua"/>
          <a:cs typeface="Perpetua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Perpetua"/>
          <a:ea typeface="Perpetua"/>
          <a:cs typeface="Perpetua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Perpetua"/>
          <a:ea typeface="Perpetua"/>
          <a:cs typeface="Perpetu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Perpetua"/>
          <a:ea typeface="Perpetua"/>
          <a:cs typeface="Perpetu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bottom>
        </a:tcBdr>
        <a:fill>
          <a:solidFill>
            <a:schemeClr val="accent1"/>
          </a:solidFill>
        </a:fill>
      </a:tcStyle>
    </a:firstRow>
  </a:tblStyle>
  <a:tblStyle styleId="{FAAF03EB-D756-4855-829C-891EC0F55C98}" styleName="Table_1"/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84" Type="http://schemas.openxmlformats.org/officeDocument/2006/relationships/font" Target="fonts/Tahoma-regular.fntdata"/><Relationship Id="rId83" Type="http://schemas.openxmlformats.org/officeDocument/2006/relationships/font" Target="fonts/Garamond-boldItalic.fntdata"/><Relationship Id="rId42" Type="http://schemas.openxmlformats.org/officeDocument/2006/relationships/slide" Target="slides/slide37.xml"/><Relationship Id="rId86" Type="http://schemas.openxmlformats.org/officeDocument/2006/relationships/font" Target="fonts/CenturySchoolbook-regular.fntdata"/><Relationship Id="rId41" Type="http://schemas.openxmlformats.org/officeDocument/2006/relationships/slide" Target="slides/slide36.xml"/><Relationship Id="rId85" Type="http://schemas.openxmlformats.org/officeDocument/2006/relationships/font" Target="fonts/Tahoma-bold.fntdata"/><Relationship Id="rId44" Type="http://schemas.openxmlformats.org/officeDocument/2006/relationships/slide" Target="slides/slide39.xml"/><Relationship Id="rId88" Type="http://schemas.openxmlformats.org/officeDocument/2006/relationships/font" Target="fonts/CenturySchoolbook-italic.fntdata"/><Relationship Id="rId43" Type="http://schemas.openxmlformats.org/officeDocument/2006/relationships/slide" Target="slides/slide38.xml"/><Relationship Id="rId87" Type="http://schemas.openxmlformats.org/officeDocument/2006/relationships/font" Target="fonts/CenturySchoolbook-bold.fntdata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9" Type="http://schemas.openxmlformats.org/officeDocument/2006/relationships/font" Target="fonts/CenturySchoolbook-boldItalic.fntdata"/><Relationship Id="rId80" Type="http://schemas.openxmlformats.org/officeDocument/2006/relationships/font" Target="fonts/Garamond-regular.fntdata"/><Relationship Id="rId82" Type="http://schemas.openxmlformats.org/officeDocument/2006/relationships/font" Target="fonts/Garamond-italic.fntdata"/><Relationship Id="rId81" Type="http://schemas.openxmlformats.org/officeDocument/2006/relationships/font" Target="fonts/Garamond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slide" Target="slides/slide70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slide" Target="slides/slide72.xml"/><Relationship Id="rId32" Type="http://schemas.openxmlformats.org/officeDocument/2006/relationships/slide" Target="slides/slide27.xml"/><Relationship Id="rId76" Type="http://schemas.openxmlformats.org/officeDocument/2006/relationships/slide" Target="slides/slide71.xml"/><Relationship Id="rId35" Type="http://schemas.openxmlformats.org/officeDocument/2006/relationships/slide" Target="slides/slide30.xml"/><Relationship Id="rId79" Type="http://schemas.openxmlformats.org/officeDocument/2006/relationships/slide" Target="slides/slide74.xml"/><Relationship Id="rId34" Type="http://schemas.openxmlformats.org/officeDocument/2006/relationships/slide" Target="slides/slide29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95" Type="http://schemas.openxmlformats.org/officeDocument/2006/relationships/font" Target="fonts/SourceSansPro-italic.fntdata"/><Relationship Id="rId50" Type="http://schemas.openxmlformats.org/officeDocument/2006/relationships/slide" Target="slides/slide45.xml"/><Relationship Id="rId94" Type="http://schemas.openxmlformats.org/officeDocument/2006/relationships/font" Target="fonts/SourceSansPro-bold.fntdata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96" Type="http://schemas.openxmlformats.org/officeDocument/2006/relationships/font" Target="fonts/SourceSansPro-boldItalic.fntdata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91" Type="http://schemas.openxmlformats.org/officeDocument/2006/relationships/font" Target="fonts/LibreBaskerville-bold.fntdata"/><Relationship Id="rId90" Type="http://schemas.openxmlformats.org/officeDocument/2006/relationships/font" Target="fonts/LibreBaskerville-regular.fntdata"/><Relationship Id="rId93" Type="http://schemas.openxmlformats.org/officeDocument/2006/relationships/font" Target="fonts/SourceSansPro-regular.fntdata"/><Relationship Id="rId92" Type="http://schemas.openxmlformats.org/officeDocument/2006/relationships/font" Target="fonts/LibreBaskerville-italic.fntdata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52750" cy="4968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60800" y="0"/>
            <a:ext cx="2952750" cy="4968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54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54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54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54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54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th-TH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0" name="Shape 23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5" name="Shape 23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0" name="Shape 24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8" name="Shape 248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24" name="Shape 424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25" name="Shape 42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426" name="Shape 426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33" name="Shape 433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34" name="Shape 43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hape 443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44" name="Shape 444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72" name="Shape 472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73" name="Shape 473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474" name="Shape 47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89" name="Shape 489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90" name="Shape 49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491" name="Shape 491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98" name="Shape 498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99" name="Shape 499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500" name="Shape 500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507" name="Shape 507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508" name="Shape 508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509" name="Shape 50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Shape 515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516" name="Shape 516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517" name="Shape 517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518" name="Shape 518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Shape 536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37" name="Shape 537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51" name="Shape 551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Shape 563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4" name="Shape 564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79" name="Shape 579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Shape 603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04" name="Shape 604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05" name="Shape 60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06" name="Shape 606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hape 61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20" name="Shape 62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Shape 646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47" name="Shape 647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48" name="Shape 648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49" name="Shape 64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Shape 666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67" name="Shape 667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68" name="Shape 668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69" name="Shape 66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4" name="Shape 114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Shape 674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75" name="Shape 675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76" name="Shape 676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77" name="Shape 677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Shape 694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95" name="Shape 695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696" name="Shape 696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97" name="Shape 697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Shape 703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04" name="Shape 704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05" name="Shape 70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06" name="Shape 706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Shape 712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13" name="Shape 713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14" name="Shape 714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15" name="Shape 715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Shape 721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22" name="Shape 722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23" name="Shape 723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24" name="Shape 72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hape 729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30" name="Shape 730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31" name="Shape 731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32" name="Shape 732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Shape 737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38" name="Shape 738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39" name="Shape 739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40" name="Shape 740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Shape 745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46" name="Shape 746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47" name="Shape 747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48" name="Shape 748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54" name="Shape 754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55" name="Shape 75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56" name="Shape 756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Shape 761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62" name="Shape 762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763" name="Shape 763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64" name="Shape 764"/>
          <p:cNvSpPr txBox="1"/>
          <p:nvPr>
            <p:ph idx="1" type="body"/>
          </p:nvPr>
        </p:nvSpPr>
        <p:spPr>
          <a:xfrm>
            <a:off x="908050" y="4722812"/>
            <a:ext cx="4999037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0" name="Shape 12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Shape 862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863" name="Shape 863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864" name="Shape 864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5" name="Shape 865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Shape 871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72" name="Shape 872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3" name="Shape 873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Shape 88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5" name="Shape 88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Shape 921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22" name="Shape 922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Shape 945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946" name="Shape 946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947" name="Shape 947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948" name="Shape 948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Shape 953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954" name="Shape 954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955" name="Shape 95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956" name="Shape 956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Shape 970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971" name="Shape 971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972" name="Shape 972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973" name="Shape 973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Shape 984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985" name="Shape 985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986" name="Shape 986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987" name="Shape 987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Shape 995"/>
          <p:cNvSpPr txBox="1"/>
          <p:nvPr/>
        </p:nvSpPr>
        <p:spPr>
          <a:xfrm>
            <a:off x="3861012" y="9444197"/>
            <a:ext cx="2952537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996" name="Shape 996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7" name="Shape 997"/>
          <p:cNvSpPr txBox="1"/>
          <p:nvPr>
            <p:ph idx="1" type="body"/>
          </p:nvPr>
        </p:nvSpPr>
        <p:spPr>
          <a:xfrm>
            <a:off x="681356" y="4722892"/>
            <a:ext cx="5452427" cy="44737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Shape 1053"/>
          <p:cNvSpPr txBox="1"/>
          <p:nvPr/>
        </p:nvSpPr>
        <p:spPr>
          <a:xfrm>
            <a:off x="0" y="0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การจัดระบบการควบคุมภายใน</a:t>
            </a:r>
          </a:p>
        </p:txBody>
      </p:sp>
      <p:sp>
        <p:nvSpPr>
          <p:cNvPr id="1054" name="Shape 1054"/>
          <p:cNvSpPr txBox="1"/>
          <p:nvPr/>
        </p:nvSpPr>
        <p:spPr>
          <a:xfrm>
            <a:off x="0" y="9445782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สำนักกำกับและพัฒนาการตรวจสอบภาครัฐ  กรมบัญชีกลาง</a:t>
            </a:r>
          </a:p>
        </p:txBody>
      </p:sp>
      <p:sp>
        <p:nvSpPr>
          <p:cNvPr id="1055" name="Shape 1055"/>
          <p:cNvSpPr txBox="1"/>
          <p:nvPr/>
        </p:nvSpPr>
        <p:spPr>
          <a:xfrm>
            <a:off x="3862600" y="9445782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056" name="Shape 1056"/>
          <p:cNvSpPr txBox="1"/>
          <p:nvPr/>
        </p:nvSpPr>
        <p:spPr>
          <a:xfrm>
            <a:off x="3862600" y="9445782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057" name="Shape 1057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058" name="Shape 1058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6" name="Shape 186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Shape 1069"/>
          <p:cNvSpPr txBox="1"/>
          <p:nvPr/>
        </p:nvSpPr>
        <p:spPr>
          <a:xfrm>
            <a:off x="0" y="0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การจัดระบบการควบคุมภายใน</a:t>
            </a:r>
          </a:p>
        </p:txBody>
      </p:sp>
      <p:sp>
        <p:nvSpPr>
          <p:cNvPr id="1070" name="Shape 1070"/>
          <p:cNvSpPr txBox="1"/>
          <p:nvPr/>
        </p:nvSpPr>
        <p:spPr>
          <a:xfrm>
            <a:off x="0" y="9445782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สำนักกำกับและพัฒนาการตรวจสอบภาครัฐ  กรมบัญชีกลาง</a:t>
            </a:r>
          </a:p>
        </p:txBody>
      </p:sp>
      <p:sp>
        <p:nvSpPr>
          <p:cNvPr id="1071" name="Shape 1071"/>
          <p:cNvSpPr txBox="1"/>
          <p:nvPr/>
        </p:nvSpPr>
        <p:spPr>
          <a:xfrm>
            <a:off x="3862600" y="9445782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072" name="Shape 1072"/>
          <p:cNvSpPr txBox="1"/>
          <p:nvPr/>
        </p:nvSpPr>
        <p:spPr>
          <a:xfrm>
            <a:off x="3862600" y="9445782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073" name="Shape 1073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074" name="Shape 107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Shape 1097"/>
          <p:cNvSpPr txBox="1"/>
          <p:nvPr/>
        </p:nvSpPr>
        <p:spPr>
          <a:xfrm>
            <a:off x="0" y="0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การจัดระบบการควบคุมภายใน</a:t>
            </a:r>
          </a:p>
        </p:txBody>
      </p:sp>
      <p:sp>
        <p:nvSpPr>
          <p:cNvPr id="1098" name="Shape 1098"/>
          <p:cNvSpPr txBox="1"/>
          <p:nvPr/>
        </p:nvSpPr>
        <p:spPr>
          <a:xfrm>
            <a:off x="0" y="9445782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สำนักกำกับและพัฒนาการตรวจสอบภาครัฐ  กรมบัญชีกลาง</a:t>
            </a:r>
          </a:p>
        </p:txBody>
      </p:sp>
      <p:sp>
        <p:nvSpPr>
          <p:cNvPr id="1099" name="Shape 1099"/>
          <p:cNvSpPr txBox="1"/>
          <p:nvPr/>
        </p:nvSpPr>
        <p:spPr>
          <a:xfrm>
            <a:off x="3862600" y="9445782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100" name="Shape 1100"/>
          <p:cNvSpPr txBox="1"/>
          <p:nvPr/>
        </p:nvSpPr>
        <p:spPr>
          <a:xfrm>
            <a:off x="3862600" y="9445782"/>
            <a:ext cx="2952539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101" name="Shape 1101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102" name="Shape 1102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Shape 1112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13" name="Shape 1113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Shape 1153"/>
          <p:cNvSpPr txBox="1"/>
          <p:nvPr>
            <p:ph idx="2" type="hdr"/>
          </p:nvPr>
        </p:nvSpPr>
        <p:spPr>
          <a:xfrm>
            <a:off x="0" y="0"/>
            <a:ext cx="2952750" cy="496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th-TH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การวางแผนการปฏิบัติงาน</a:t>
            </a:r>
          </a:p>
        </p:txBody>
      </p:sp>
      <p:sp>
        <p:nvSpPr>
          <p:cNvPr id="1154" name="Shape 1154"/>
          <p:cNvSpPr txBox="1"/>
          <p:nvPr>
            <p:ph idx="11" type="ftr"/>
          </p:nvPr>
        </p:nvSpPr>
        <p:spPr>
          <a:xfrm>
            <a:off x="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th-TH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สำนักกำกับและพัฒนาการตรวจสอบภาครัฐ  กรมบัญชีกลาง</a:t>
            </a:r>
          </a:p>
        </p:txBody>
      </p:sp>
      <p:sp>
        <p:nvSpPr>
          <p:cNvPr id="1155" name="Shape 1155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1156" name="Shape 1156"/>
          <p:cNvSpPr/>
          <p:nvPr>
            <p:ph idx="3" type="sldImg"/>
          </p:nvPr>
        </p:nvSpPr>
        <p:spPr>
          <a:xfrm>
            <a:off x="1120080" y="773306"/>
            <a:ext cx="4576554" cy="375606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1157" name="Shape 1157"/>
          <p:cNvSpPr txBox="1"/>
          <p:nvPr>
            <p:ph idx="1" type="body"/>
          </p:nvPr>
        </p:nvSpPr>
        <p:spPr>
          <a:xfrm>
            <a:off x="908684" y="4750312"/>
            <a:ext cx="4997767" cy="4418895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93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Shape 119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95" name="Shape 119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8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Shape 121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20" name="Shape 122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3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Shape 124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45" name="Shape 124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68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Shape 126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70" name="Shape 127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87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Shape 1288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1289" name="Shape 1289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1290" name="Shape 1290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291" name="Shape 1291"/>
          <p:cNvSpPr/>
          <p:nvPr>
            <p:ph idx="2" type="sldImg"/>
          </p:nvPr>
        </p:nvSpPr>
        <p:spPr>
          <a:xfrm>
            <a:off x="922337" y="39688"/>
            <a:ext cx="4972049" cy="372903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1292" name="Shape 1292"/>
          <p:cNvSpPr txBox="1"/>
          <p:nvPr>
            <p:ph idx="1" type="body"/>
          </p:nvPr>
        </p:nvSpPr>
        <p:spPr>
          <a:xfrm>
            <a:off x="681037" y="3878262"/>
            <a:ext cx="5453062" cy="53181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355600" lvl="0" marL="0" marR="0" rtl="0" algn="just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1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10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Shape 1311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1312" name="Shape 1312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1313" name="Shape 1313"/>
          <p:cNvSpPr txBox="1"/>
          <p:nvPr/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314" name="Shape 1314"/>
          <p:cNvSpPr/>
          <p:nvPr>
            <p:ph idx="2" type="sldImg"/>
          </p:nvPr>
        </p:nvSpPr>
        <p:spPr>
          <a:xfrm>
            <a:off x="922337" y="39688"/>
            <a:ext cx="4972049" cy="372903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1315" name="Shape 1315"/>
          <p:cNvSpPr txBox="1"/>
          <p:nvPr>
            <p:ph idx="1" type="body"/>
          </p:nvPr>
        </p:nvSpPr>
        <p:spPr>
          <a:xfrm>
            <a:off x="681037" y="3878262"/>
            <a:ext cx="5453062" cy="53181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355600" lvl="0" marL="0" marR="0" rtl="0" algn="just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1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2" name="Shape 192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48" name="Shape 1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" name="Shape 134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0" name="Shape 135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55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Shape 1356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7" name="Shape 1357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Shape 1362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63" name="Shape 1363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7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Shape 1368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69" name="Shape 1369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3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Shape 137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75" name="Shape 137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9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Shape 1380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1" name="Shape 1381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2" name="Shape 1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" name="Shape 1393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4" name="Shape 1394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8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" name="Shape 139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00" name="Shape 140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7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Shape 1408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09" name="Shape 1409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13" name="Shape 1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" name="Shape 141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5" name="Shape 141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9" name="Shape 199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63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Shape 146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65" name="Shape 146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30" name="Shape 1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" name="Shape 1531"/>
          <p:cNvSpPr txBox="1"/>
          <p:nvPr/>
        </p:nvSpPr>
        <p:spPr>
          <a:xfrm>
            <a:off x="3861012" y="9444197"/>
            <a:ext cx="2952537" cy="496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532" name="Shape 1532"/>
          <p:cNvSpPr/>
          <p:nvPr>
            <p:ph idx="2" type="sldImg"/>
          </p:nvPr>
        </p:nvSpPr>
        <p:spPr>
          <a:xfrm>
            <a:off x="1135857" y="745689"/>
            <a:ext cx="4543424" cy="3728441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33" name="Shape 1533"/>
          <p:cNvSpPr txBox="1"/>
          <p:nvPr>
            <p:ph idx="1" type="body"/>
          </p:nvPr>
        </p:nvSpPr>
        <p:spPr>
          <a:xfrm>
            <a:off x="681356" y="4722892"/>
            <a:ext cx="5452427" cy="44737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4" name="Shape 1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" name="Shape 1565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66" name="Shape 1566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98" name="Shape 1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9" name="Shape 159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00" name="Shape 1600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17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Shape 1618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19" name="Shape 1619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0" name="Shape 1620"/>
          <p:cNvSpPr txBox="1"/>
          <p:nvPr>
            <p:ph idx="12" type="sldNum"/>
          </p:nvPr>
        </p:nvSpPr>
        <p:spPr>
          <a:xfrm>
            <a:off x="3860800" y="9444038"/>
            <a:ext cx="2952750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5" name="Shape 205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idx="1" type="body"/>
          </p:nvPr>
        </p:nvSpPr>
        <p:spPr>
          <a:xfrm>
            <a:off x="681037" y="4722812"/>
            <a:ext cx="5453062" cy="4473574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1" name="Shape 221"/>
          <p:cNvSpPr/>
          <p:nvPr>
            <p:ph idx="2" type="sldImg"/>
          </p:nvPr>
        </p:nvSpPr>
        <p:spPr>
          <a:xfrm>
            <a:off x="923925" y="746125"/>
            <a:ext cx="4970463" cy="3727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0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0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9" name="Shape 19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i="0" lang="th-TH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91" name="Shape 91"/>
          <p:cNvSpPr txBox="1"/>
          <p:nvPr>
            <p:ph idx="1" type="body"/>
          </p:nvPr>
        </p:nvSpPr>
        <p:spPr>
          <a:xfrm rot="5400000">
            <a:off x="2514599" y="-152399"/>
            <a:ext cx="45720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Shape 94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 rot="5400000">
            <a:off x="4709477" y="2194563"/>
            <a:ext cx="5851525" cy="201168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97" name="Shape 97"/>
          <p:cNvSpPr txBox="1"/>
          <p:nvPr>
            <p:ph idx="1" type="body"/>
          </p:nvPr>
        </p:nvSpPr>
        <p:spPr>
          <a:xfrm rot="5400000">
            <a:off x="769937" y="419102"/>
            <a:ext cx="5851525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98" name="Shape 98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9" name="Shape 99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Shape 100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Shape 26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i="0" lang="th-TH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blipFill rotWithShape="1">
          <a:blip r:embed="rId2">
            <a:alphaModFix/>
          </a:blip>
          <a:tile algn="tl" flip="none" tx="0" sx="55000" ty="0" sy="55000"/>
        </a:blip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29"/>
          <p:cNvSpPr/>
          <p:nvPr/>
        </p:nvSpPr>
        <p:spPr>
          <a:xfrm>
            <a:off x="65313" y="69754"/>
            <a:ext cx="9013371" cy="6692200"/>
          </a:xfrm>
          <a:prstGeom prst="roundRect">
            <a:avLst>
              <a:gd fmla="val 4929" name="adj"/>
            </a:avLst>
          </a:prstGeom>
          <a:blipFill rotWithShape="1">
            <a:blip r:embed="rId2">
              <a:alphaModFix/>
            </a:blip>
            <a:tile algn="tl" flip="none" tx="0" sx="55000" ty="0" sy="55000"/>
          </a:blipFill>
          <a:ln cap="sq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30"/>
          <p:cNvSpPr txBox="1"/>
          <p:nvPr>
            <p:ph idx="1" type="subTitle"/>
          </p:nvPr>
        </p:nvSpPr>
        <p:spPr>
          <a:xfrm>
            <a:off x="1295400" y="3200400"/>
            <a:ext cx="6400799" cy="1600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b="0" i="0" sz="26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457200" marR="0" rtl="0" algn="ctr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914400" marR="0" rtl="0" algn="ctr">
              <a:spcBef>
                <a:spcPts val="370"/>
              </a:spcBef>
              <a:buClr>
                <a:srgbClr val="E6AFA9"/>
              </a:buClr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1371600" marR="0" rtl="0" algn="ctr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1828800" marR="0" rtl="0" algn="ctr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2286000" marR="0" rtl="0" algn="ctr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2743200" marR="0" rtl="0" algn="ctr">
              <a:spcBef>
                <a:spcPts val="370"/>
              </a:spcBef>
              <a:buClr>
                <a:schemeClr val="accent2"/>
              </a:buClr>
              <a:buFont typeface="Libre Baskerville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3200400" marR="0" rtl="0" algn="ctr">
              <a:spcBef>
                <a:spcPts val="370"/>
              </a:spcBef>
              <a:buClr>
                <a:srgbClr val="E6AFA9"/>
              </a:buClr>
              <a:buFont typeface="Libre Baskerville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3657600" marR="0" rtl="0" algn="ctr">
              <a:spcBef>
                <a:spcPts val="370"/>
              </a:spcBef>
              <a:buClr>
                <a:srgbClr val="CAABA9"/>
              </a:buClr>
              <a:buFont typeface="Libre Baskerville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34" name="Shape 34"/>
          <p:cNvSpPr/>
          <p:nvPr/>
        </p:nvSpPr>
        <p:spPr>
          <a:xfrm>
            <a:off x="62930" y="1449303"/>
            <a:ext cx="9021537" cy="1527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Shape 35"/>
          <p:cNvSpPr/>
          <p:nvPr/>
        </p:nvSpPr>
        <p:spPr>
          <a:xfrm>
            <a:off x="62930" y="1396720"/>
            <a:ext cx="9021537" cy="120580"/>
          </a:xfrm>
          <a:prstGeom prst="rect">
            <a:avLst/>
          </a:prstGeom>
          <a:solidFill>
            <a:srgbClr val="E6AFA9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Shape 36"/>
          <p:cNvSpPr/>
          <p:nvPr/>
        </p:nvSpPr>
        <p:spPr>
          <a:xfrm>
            <a:off x="62930" y="2976649"/>
            <a:ext cx="9021537" cy="110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Shape 37"/>
          <p:cNvSpPr txBox="1"/>
          <p:nvPr>
            <p:ph type="ctrTitle"/>
          </p:nvPr>
        </p:nvSpPr>
        <p:spPr>
          <a:xfrm>
            <a:off x="457200" y="1505929"/>
            <a:ext cx="82296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FFFFFF"/>
              </a:buClr>
              <a:buFont typeface="Source Sans Pro"/>
              <a:buNone/>
              <a:defRPr b="0" i="0" sz="40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blipFill rotWithShape="1">
          <a:blip r:embed="rId2">
            <a:alphaModFix/>
          </a:blip>
          <a:tile algn="tl" flip="none" tx="0" sx="55000" ty="0" sy="55000"/>
        </a:blip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65313" y="69754"/>
            <a:ext cx="9013371" cy="6692200"/>
          </a:xfrm>
          <a:prstGeom prst="roundRect">
            <a:avLst>
              <a:gd fmla="val 4929" name="adj"/>
            </a:avLst>
          </a:prstGeom>
          <a:blipFill rotWithShape="1">
            <a:blip r:embed="rId2">
              <a:alphaModFix/>
            </a:blip>
            <a:tile algn="tl" flip="none" tx="0" sx="55000" ty="0" sy="55000"/>
          </a:blipFill>
          <a:ln cap="sq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Shape 41"/>
          <p:cNvSpPr txBox="1"/>
          <p:nvPr>
            <p:ph type="title"/>
          </p:nvPr>
        </p:nvSpPr>
        <p:spPr>
          <a:xfrm>
            <a:off x="722312" y="9525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722312" y="2547938"/>
            <a:ext cx="7772400" cy="13382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b="0" i="0" sz="2400" u="none" cap="none" strike="noStrike">
                <a:solidFill>
                  <a:srgbClr val="88888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231140" lvl="1" marL="548640" marR="0" rtl="0" algn="l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238760" lvl="2" marL="822960" marR="0" rtl="0" algn="l">
              <a:spcBef>
                <a:spcPts val="370"/>
              </a:spcBef>
              <a:buClr>
                <a:srgbClr val="E6AFA9"/>
              </a:buClr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233680" lvl="3" marL="1097280" marR="0" rtl="0" algn="l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228600" lvl="4" marL="1371600" marR="0" rtl="0" algn="l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b="0" i="0" sz="1400" u="none" cap="none" strike="noStrike">
                <a:solidFill>
                  <a:srgbClr val="88888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1" type="ftr"/>
          </p:nvPr>
        </p:nvSpPr>
        <p:spPr>
          <a:xfrm>
            <a:off x="800100" y="6172200"/>
            <a:ext cx="40005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Shape 45"/>
          <p:cNvSpPr/>
          <p:nvPr/>
        </p:nvSpPr>
        <p:spPr>
          <a:xfrm flipH="1" rot="10800000">
            <a:off x="69411" y="2376829"/>
            <a:ext cx="9013514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Shape 46"/>
          <p:cNvSpPr/>
          <p:nvPr/>
        </p:nvSpPr>
        <p:spPr>
          <a:xfrm>
            <a:off x="69146" y="2341475"/>
            <a:ext cx="9013780" cy="45718"/>
          </a:xfrm>
          <a:prstGeom prst="rect">
            <a:avLst/>
          </a:prstGeom>
          <a:solidFill>
            <a:srgbClr val="E6AFA9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Shape 47"/>
          <p:cNvSpPr/>
          <p:nvPr/>
        </p:nvSpPr>
        <p:spPr>
          <a:xfrm>
            <a:off x="68305" y="2468880"/>
            <a:ext cx="9014621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Shape 48"/>
          <p:cNvSpPr/>
          <p:nvPr>
            <p:ph idx="12" type="sldNum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1" name="Shape 51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914400" y="1447800"/>
            <a:ext cx="374904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2" type="body"/>
          </p:nvPr>
        </p:nvSpPr>
        <p:spPr>
          <a:xfrm>
            <a:off x="4933950" y="1447800"/>
            <a:ext cx="374904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914400" y="1447800"/>
            <a:ext cx="3733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b="1" i="0" sz="24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231140" lvl="1" marL="548640" marR="0" rtl="0" algn="l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238760" lvl="2" marL="822960" marR="0" rtl="0" algn="l">
              <a:spcBef>
                <a:spcPts val="370"/>
              </a:spcBef>
              <a:buClr>
                <a:srgbClr val="E6AFA9"/>
              </a:buClr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233680" lvl="3" marL="1097280" marR="0" rtl="0" algn="l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228600" lvl="4" marL="1371600" marR="0" rtl="0" algn="l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b="1" i="0" sz="1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2" type="body"/>
          </p:nvPr>
        </p:nvSpPr>
        <p:spPr>
          <a:xfrm>
            <a:off x="4953000" y="1447800"/>
            <a:ext cx="3733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b="1" i="0" sz="24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231140" lvl="1" marL="548640" marR="0" rtl="0" algn="l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238760" lvl="2" marL="822960" marR="0" rtl="0" algn="l">
              <a:spcBef>
                <a:spcPts val="370"/>
              </a:spcBef>
              <a:buClr>
                <a:srgbClr val="E6AFA9"/>
              </a:buClr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233680" lvl="3" marL="1097280" marR="0" rtl="0" algn="l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228600" lvl="4" marL="1371600" marR="0" rtl="0" algn="l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b="1" i="0" sz="1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63" name="Shape 63"/>
          <p:cNvSpPr txBox="1"/>
          <p:nvPr>
            <p:ph idx="3" type="body"/>
          </p:nvPr>
        </p:nvSpPr>
        <p:spPr>
          <a:xfrm>
            <a:off x="914400" y="2247900"/>
            <a:ext cx="37338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4" type="body"/>
          </p:nvPr>
        </p:nvSpPr>
        <p:spPr>
          <a:xfrm>
            <a:off x="4953000" y="2247900"/>
            <a:ext cx="37338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7" name="Shape 67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Shape 72"/>
          <p:cNvSpPr/>
          <p:nvPr/>
        </p:nvSpPr>
        <p:spPr>
          <a:xfrm>
            <a:off x="64008" y="69754"/>
            <a:ext cx="9013371" cy="6693408"/>
          </a:xfrm>
          <a:prstGeom prst="roundRect">
            <a:avLst>
              <a:gd fmla="val 4929" name="adj"/>
            </a:avLst>
          </a:prstGeom>
          <a:solidFill>
            <a:schemeClr val="lt1"/>
          </a:solidFill>
          <a:ln cap="sq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Shape 73"/>
          <p:cNvSpPr txBox="1"/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914400" y="1600200"/>
            <a:ext cx="1904999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231140" lvl="1" marL="548640" marR="0" rtl="0" algn="l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b="0" i="0" sz="1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238760" lvl="2" marL="822960" marR="0" rtl="0" algn="l">
              <a:spcBef>
                <a:spcPts val="370"/>
              </a:spcBef>
              <a:buClr>
                <a:srgbClr val="E6AFA9"/>
              </a:buClr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233680" lvl="3" marL="1097280" marR="0" rtl="0" algn="l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228600" lvl="4" marL="1371600" marR="0" rtl="0" algn="l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b="0" i="0" sz="9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78" name="Shape 78"/>
          <p:cNvSpPr txBox="1"/>
          <p:nvPr>
            <p:ph idx="2" type="body"/>
          </p:nvPr>
        </p:nvSpPr>
        <p:spPr>
          <a:xfrm>
            <a:off x="2971800" y="1600200"/>
            <a:ext cx="5714999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914400" y="4900550"/>
            <a:ext cx="7315200" cy="52228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28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914400" y="5445825"/>
            <a:ext cx="7315200" cy="685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6637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1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84785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1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87960" lvl="3" marL="1097280" marR="0" rtl="0" algn="l">
              <a:spcBef>
                <a:spcPts val="370"/>
              </a:spcBef>
              <a:buClr>
                <a:schemeClr val="accent3"/>
              </a:buClr>
              <a:buSzPct val="79999"/>
              <a:buFont typeface="Noto Sans Symbols"/>
              <a:buChar char="●"/>
              <a:defRPr b="0" i="0" sz="9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7145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9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1" type="ftr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4" name="Shape 84"/>
          <p:cNvSpPr/>
          <p:nvPr>
            <p:ph idx="12" type="sldNum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85" name="Shape 85"/>
          <p:cNvSpPr/>
          <p:nvPr/>
        </p:nvSpPr>
        <p:spPr>
          <a:xfrm flipH="1" rot="10800000">
            <a:off x="68307" y="4683554"/>
            <a:ext cx="9006839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Shape 86"/>
          <p:cNvSpPr/>
          <p:nvPr/>
        </p:nvSpPr>
        <p:spPr>
          <a:xfrm>
            <a:off x="68508" y="4650473"/>
            <a:ext cx="9006639" cy="45718"/>
          </a:xfrm>
          <a:prstGeom prst="rect">
            <a:avLst/>
          </a:prstGeom>
          <a:solidFill>
            <a:srgbClr val="E6AFA9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Shape 87"/>
          <p:cNvSpPr/>
          <p:nvPr/>
        </p:nvSpPr>
        <p:spPr>
          <a:xfrm>
            <a:off x="68509" y="4773223"/>
            <a:ext cx="9006636" cy="488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Shape 88"/>
          <p:cNvSpPr/>
          <p:nvPr>
            <p:ph idx="2" type="pic"/>
          </p:nvPr>
        </p:nvSpPr>
        <p:spPr>
          <a:xfrm>
            <a:off x="68308" y="66675"/>
            <a:ext cx="9001873" cy="4581524"/>
          </a:xfrm>
          <a:prstGeom prst="round2SameRect">
            <a:avLst>
              <a:gd fmla="val 7101" name="adj1"/>
              <a:gd fmla="val 0" name="adj2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64008" y="69754"/>
            <a:ext cx="9013371" cy="6693408"/>
          </a:xfrm>
          <a:prstGeom prst="roundRect">
            <a:avLst>
              <a:gd fmla="val 4929" name="adj"/>
            </a:avLst>
          </a:prstGeom>
          <a:solidFill>
            <a:schemeClr val="lt1"/>
          </a:solidFill>
          <a:ln cap="sq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Shape 12"/>
          <p:cNvSpPr txBox="1"/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3" name="Shape 13"/>
          <p:cNvSpPr txBox="1"/>
          <p:nvPr>
            <p:ph idx="1" type="body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lvl="3" marL="1097280" marR="0" rtl="0" algn="l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lvl="4" marL="137160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lvl="5" marL="1645920" marR="0" rtl="0" algn="l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lvl="6" marL="1920240" marR="0" rtl="0" algn="l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lvl="7" marL="2194560" marR="0" rtl="0" algn="l">
              <a:spcBef>
                <a:spcPts val="370"/>
              </a:spcBef>
              <a:buClr>
                <a:srgbClr val="E6AF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lvl="8" marL="2468880" marR="0" rtl="0" algn="l">
              <a:spcBef>
                <a:spcPts val="370"/>
              </a:spcBef>
              <a:buClr>
                <a:srgbClr val="CAABA9"/>
              </a:buClr>
              <a:buSzPct val="1000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Shape 16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i="0" lang="th-TH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7.png"/><Relationship Id="rId4" Type="http://schemas.openxmlformats.org/officeDocument/2006/relationships/image" Target="../media/image5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8.png"/><Relationship Id="rId4" Type="http://schemas.openxmlformats.org/officeDocument/2006/relationships/image" Target="../media/image24.gif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gif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3.jpg"/><Relationship Id="rId4" Type="http://schemas.openxmlformats.org/officeDocument/2006/relationships/image" Target="../media/image27.jpg"/><Relationship Id="rId11" Type="http://schemas.openxmlformats.org/officeDocument/2006/relationships/image" Target="../media/image36.jpg"/><Relationship Id="rId10" Type="http://schemas.openxmlformats.org/officeDocument/2006/relationships/image" Target="../media/image32.jpg"/><Relationship Id="rId12" Type="http://schemas.openxmlformats.org/officeDocument/2006/relationships/image" Target="../media/image38.jpg"/><Relationship Id="rId9" Type="http://schemas.openxmlformats.org/officeDocument/2006/relationships/image" Target="../media/image33.jpg"/><Relationship Id="rId5" Type="http://schemas.openxmlformats.org/officeDocument/2006/relationships/image" Target="../media/image30.jpg"/><Relationship Id="rId6" Type="http://schemas.openxmlformats.org/officeDocument/2006/relationships/image" Target="../media/image29.jpg"/><Relationship Id="rId7" Type="http://schemas.openxmlformats.org/officeDocument/2006/relationships/image" Target="../media/image25.jpg"/><Relationship Id="rId8" Type="http://schemas.openxmlformats.org/officeDocument/2006/relationships/image" Target="../media/image34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7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0.gif"/><Relationship Id="rId4" Type="http://schemas.openxmlformats.org/officeDocument/2006/relationships/image" Target="../media/image24.gif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5.png"/><Relationship Id="rId4" Type="http://schemas.openxmlformats.org/officeDocument/2006/relationships/image" Target="../media/image24.gif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4.gif"/><Relationship Id="rId4" Type="http://schemas.openxmlformats.org/officeDocument/2006/relationships/image" Target="../media/image41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5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54.gif"/><Relationship Id="rId6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6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44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45.gif"/><Relationship Id="rId4" Type="http://schemas.openxmlformats.org/officeDocument/2006/relationships/image" Target="../media/image46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4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10" Type="http://schemas.openxmlformats.org/officeDocument/2006/relationships/image" Target="../media/image56.png"/><Relationship Id="rId9" Type="http://schemas.openxmlformats.org/officeDocument/2006/relationships/image" Target="../media/image58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47.png"/><Relationship Id="rId8" Type="http://schemas.openxmlformats.org/officeDocument/2006/relationships/image" Target="../media/image53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59.png"/><Relationship Id="rId4" Type="http://schemas.openxmlformats.org/officeDocument/2006/relationships/image" Target="../media/image57.png"/><Relationship Id="rId5" Type="http://schemas.openxmlformats.org/officeDocument/2006/relationships/image" Target="../media/image62.png"/><Relationship Id="rId6" Type="http://schemas.openxmlformats.org/officeDocument/2006/relationships/image" Target="../media/image61.png"/><Relationship Id="rId7" Type="http://schemas.openxmlformats.org/officeDocument/2006/relationships/image" Target="../media/image60.png"/><Relationship Id="rId8" Type="http://schemas.openxmlformats.org/officeDocument/2006/relationships/image" Target="../media/image64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6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5.png"/><Relationship Id="rId4" Type="http://schemas.openxmlformats.org/officeDocument/2006/relationships/image" Target="../media/image0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MOPH6NB1\Dropbox\โฟลเดอร์อัพโหลดจากกล้อง\2015-12-01 13.38.38.jpg" id="105" name="Shape 10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56188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/>
            <a:headEnd len="med" w="med" type="none"/>
            <a:tailEnd len="med" w="med" type="none"/>
          </a:ln>
          <a:effectLst>
            <a:outerShdw blurRad="54999" rotWithShape="0" algn="tl" dir="5400000" dist="18000">
              <a:srgbClr val="000000">
                <a:alpha val="40000"/>
              </a:srgbClr>
            </a:outerShdw>
          </a:effectLst>
        </p:spPr>
      </p:pic>
      <p:sp>
        <p:nvSpPr>
          <p:cNvPr id="106" name="Shape 106"/>
          <p:cNvSpPr txBox="1"/>
          <p:nvPr/>
        </p:nvSpPr>
        <p:spPr>
          <a:xfrm>
            <a:off x="5871258" y="5629960"/>
            <a:ext cx="313419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th-TH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วรกมล  อยู่นาค</a:t>
            </a: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th-TH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หัวหน้ากลุ่มตรวจสอบภายใน</a:t>
            </a: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th-TH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สำนักงานปลัดกระทรวงสาธารณสุข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งาน 2559\ส่วนตัว\บริหารความเสี่ยงโครงการ\การบริหารความเสี่ยงโครงการ__สำนักงานปลัดกระทรวงสาธารณสุข_Page_017.jpg" id="232" name="Shape 2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Shape 2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19" y="188640"/>
            <a:ext cx="8712967" cy="653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Shape 2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3568" y="4077071"/>
            <a:ext cx="3161859" cy="2364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Shape 2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27983" y="0"/>
            <a:ext cx="4605654" cy="6628904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Shape 244"/>
          <p:cNvSpPr txBox="1"/>
          <p:nvPr/>
        </p:nvSpPr>
        <p:spPr>
          <a:xfrm>
            <a:off x="395536" y="836712"/>
            <a:ext cx="3446776" cy="523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3399"/>
                </a:solidFill>
                <a:latin typeface="Tahoma"/>
                <a:ea typeface="Tahoma"/>
                <a:cs typeface="Tahoma"/>
                <a:sym typeface="Tahoma"/>
              </a:rPr>
              <a:t>ขอบเขตการบรรยาย</a:t>
            </a:r>
          </a:p>
        </p:txBody>
      </p:sp>
      <p:sp>
        <p:nvSpPr>
          <p:cNvPr id="245" name="Shape 245"/>
          <p:cNvSpPr txBox="1"/>
          <p:nvPr/>
        </p:nvSpPr>
        <p:spPr>
          <a:xfrm>
            <a:off x="323528" y="2060848"/>
            <a:ext cx="4032448" cy="23083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99FF"/>
              </a:buClr>
              <a:buSzPct val="100000"/>
              <a:buFont typeface="Arial"/>
              <a:buChar char="•"/>
            </a:pPr>
            <a:r>
              <a:rPr b="1" lang="th-TH" sz="2400">
                <a:solidFill>
                  <a:srgbClr val="3399FF"/>
                </a:solidFill>
                <a:latin typeface="Tahoma"/>
                <a:ea typeface="Tahoma"/>
                <a:cs typeface="Tahoma"/>
                <a:sym typeface="Tahoma"/>
              </a:rPr>
              <a:t>  ความหมาย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399FF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99FF"/>
              </a:buClr>
              <a:buSzPct val="100000"/>
              <a:buFont typeface="Arial"/>
              <a:buChar char="•"/>
            </a:pPr>
            <a:r>
              <a:rPr b="1" lang="th-TH" sz="2400">
                <a:solidFill>
                  <a:srgbClr val="3399FF"/>
                </a:solidFill>
                <a:latin typeface="Tahoma"/>
                <a:ea typeface="Tahoma"/>
                <a:cs typeface="Tahoma"/>
                <a:sym typeface="Tahoma"/>
              </a:rPr>
              <a:t>  แนวทางการประเมิน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2400">
              <a:solidFill>
                <a:srgbClr val="3399FF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99FF"/>
              </a:buClr>
              <a:buSzPct val="100000"/>
              <a:buFont typeface="Arial"/>
              <a:buChar char="•"/>
            </a:pPr>
            <a:r>
              <a:rPr b="1" lang="th-TH" sz="2400">
                <a:solidFill>
                  <a:srgbClr val="3399FF"/>
                </a:solidFill>
                <a:latin typeface="Tahoma"/>
                <a:ea typeface="Tahoma"/>
                <a:cs typeface="Tahoma"/>
                <a:sym typeface="Tahoma"/>
              </a:rPr>
              <a:t>  การจัดทำรายงาน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3399FF"/>
                </a:solidFill>
                <a:latin typeface="Tahoma"/>
                <a:ea typeface="Tahoma"/>
                <a:cs typeface="Tahoma"/>
                <a:sym typeface="Tahoma"/>
              </a:rPr>
              <a:t> 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Shape 250"/>
          <p:cNvGrpSpPr/>
          <p:nvPr/>
        </p:nvGrpSpPr>
        <p:grpSpPr>
          <a:xfrm>
            <a:off x="1295400" y="2057400"/>
            <a:ext cx="6335020" cy="4464050"/>
            <a:chOff x="573" y="1655"/>
            <a:chExt cx="2779" cy="2047"/>
          </a:xfrm>
        </p:grpSpPr>
        <p:grpSp>
          <p:nvGrpSpPr>
            <p:cNvPr id="251" name="Shape 251"/>
            <p:cNvGrpSpPr/>
            <p:nvPr/>
          </p:nvGrpSpPr>
          <p:grpSpPr>
            <a:xfrm>
              <a:off x="1065" y="1655"/>
              <a:ext cx="2286" cy="1587"/>
              <a:chOff x="3110" y="1609"/>
              <a:chExt cx="2286" cy="1587"/>
            </a:xfrm>
          </p:grpSpPr>
          <p:grpSp>
            <p:nvGrpSpPr>
              <p:cNvPr id="252" name="Shape 252"/>
              <p:cNvGrpSpPr/>
              <p:nvPr/>
            </p:nvGrpSpPr>
            <p:grpSpPr>
              <a:xfrm>
                <a:off x="3126" y="2871"/>
                <a:ext cx="2253" cy="324"/>
                <a:chOff x="665" y="2956"/>
                <a:chExt cx="2253" cy="324"/>
              </a:xfrm>
            </p:grpSpPr>
            <p:sp>
              <p:nvSpPr>
                <p:cNvPr id="253" name="Shape 253"/>
                <p:cNvSpPr/>
                <p:nvPr/>
              </p:nvSpPr>
              <p:spPr>
                <a:xfrm>
                  <a:off x="2164" y="2962"/>
                  <a:ext cx="754" cy="310"/>
                </a:xfrm>
                <a:prstGeom prst="rect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4" name="Shape 254"/>
                <p:cNvSpPr/>
                <p:nvPr/>
              </p:nvSpPr>
              <p:spPr>
                <a:xfrm>
                  <a:off x="671" y="2962"/>
                  <a:ext cx="754" cy="317"/>
                </a:xfrm>
                <a:prstGeom prst="rect">
                  <a:avLst/>
                </a:prstGeom>
                <a:gradFill>
                  <a:gsLst>
                    <a:gs pos="0">
                      <a:srgbClr val="FFD6AD"/>
                    </a:gs>
                    <a:gs pos="100000">
                      <a:srgbClr val="76635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5" name="Shape 255"/>
                <p:cNvSpPr/>
                <p:nvPr/>
              </p:nvSpPr>
              <p:spPr>
                <a:xfrm>
                  <a:off x="1418" y="2970"/>
                  <a:ext cx="754" cy="310"/>
                </a:xfrm>
                <a:prstGeom prst="rect">
                  <a:avLst/>
                </a:prstGeom>
                <a:gradFill>
                  <a:gsLst>
                    <a:gs pos="0">
                      <a:srgbClr val="FFD6AD"/>
                    </a:gs>
                    <a:gs pos="100000">
                      <a:srgbClr val="76635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6" name="Shape 256"/>
                <p:cNvSpPr/>
                <p:nvPr/>
              </p:nvSpPr>
              <p:spPr>
                <a:xfrm>
                  <a:off x="2157" y="2956"/>
                  <a:ext cx="754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" name="Shape 257"/>
                <p:cNvSpPr/>
                <p:nvPr/>
              </p:nvSpPr>
              <p:spPr>
                <a:xfrm>
                  <a:off x="665" y="2956"/>
                  <a:ext cx="752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" name="Shape 258"/>
                <p:cNvSpPr/>
                <p:nvPr/>
              </p:nvSpPr>
              <p:spPr>
                <a:xfrm>
                  <a:off x="1410" y="2963"/>
                  <a:ext cx="754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59" name="Shape 259"/>
              <p:cNvGrpSpPr/>
              <p:nvPr/>
            </p:nvGrpSpPr>
            <p:grpSpPr>
              <a:xfrm>
                <a:off x="3110" y="2560"/>
                <a:ext cx="2258" cy="317"/>
                <a:chOff x="657" y="1705"/>
                <a:chExt cx="2042" cy="317"/>
              </a:xfrm>
            </p:grpSpPr>
            <p:sp>
              <p:nvSpPr>
                <p:cNvPr id="260" name="Shape 260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1" name="Shape 261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2" name="Shape 262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63" name="Shape 263"/>
              <p:cNvGrpSpPr/>
              <p:nvPr/>
            </p:nvGrpSpPr>
            <p:grpSpPr>
              <a:xfrm>
                <a:off x="3113" y="2554"/>
                <a:ext cx="2258" cy="317"/>
                <a:chOff x="657" y="1705"/>
                <a:chExt cx="2042" cy="317"/>
              </a:xfrm>
            </p:grpSpPr>
            <p:sp>
              <p:nvSpPr>
                <p:cNvPr id="264" name="Shape 264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5" name="Shape 265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6" name="Shape 266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67" name="Shape 267"/>
              <p:cNvGrpSpPr/>
              <p:nvPr/>
            </p:nvGrpSpPr>
            <p:grpSpPr>
              <a:xfrm>
                <a:off x="3113" y="2244"/>
                <a:ext cx="2258" cy="317"/>
                <a:chOff x="657" y="1705"/>
                <a:chExt cx="2042" cy="317"/>
              </a:xfrm>
            </p:grpSpPr>
            <p:sp>
              <p:nvSpPr>
                <p:cNvPr id="268" name="Shape 268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9" name="Shape 269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0" name="Shape 270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1" name="Shape 271"/>
              <p:cNvGrpSpPr/>
              <p:nvPr/>
            </p:nvGrpSpPr>
            <p:grpSpPr>
              <a:xfrm>
                <a:off x="3139" y="1919"/>
                <a:ext cx="2258" cy="317"/>
                <a:chOff x="657" y="1705"/>
                <a:chExt cx="2042" cy="317"/>
              </a:xfrm>
            </p:grpSpPr>
            <p:sp>
              <p:nvSpPr>
                <p:cNvPr id="272" name="Shape 272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3" name="Shape 273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4" name="Shape 274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5" name="Shape 275"/>
              <p:cNvGrpSpPr/>
              <p:nvPr/>
            </p:nvGrpSpPr>
            <p:grpSpPr>
              <a:xfrm>
                <a:off x="3126" y="1919"/>
                <a:ext cx="2261" cy="317"/>
                <a:chOff x="657" y="1705"/>
                <a:chExt cx="2042" cy="317"/>
              </a:xfrm>
            </p:grpSpPr>
            <p:sp>
              <p:nvSpPr>
                <p:cNvPr id="276" name="Shape 276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7" name="Shape 277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78" name="Shape 278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79" name="Shape 279"/>
              <p:cNvGrpSpPr/>
              <p:nvPr/>
            </p:nvGrpSpPr>
            <p:grpSpPr>
              <a:xfrm>
                <a:off x="3115" y="1609"/>
                <a:ext cx="2258" cy="324"/>
                <a:chOff x="3187" y="1576"/>
                <a:chExt cx="2258" cy="324"/>
              </a:xfrm>
            </p:grpSpPr>
            <p:sp>
              <p:nvSpPr>
                <p:cNvPr id="280" name="Shape 280"/>
                <p:cNvSpPr/>
                <p:nvPr/>
              </p:nvSpPr>
              <p:spPr>
                <a:xfrm>
                  <a:off x="3187" y="1582"/>
                  <a:ext cx="752" cy="317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1" name="Shape 281"/>
                <p:cNvSpPr/>
                <p:nvPr/>
              </p:nvSpPr>
              <p:spPr>
                <a:xfrm>
                  <a:off x="3959" y="1582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2" name="Shape 282"/>
                <p:cNvSpPr/>
                <p:nvPr/>
              </p:nvSpPr>
              <p:spPr>
                <a:xfrm>
                  <a:off x="4693" y="1577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3" name="Shape 283"/>
                <p:cNvSpPr/>
                <p:nvPr/>
              </p:nvSpPr>
              <p:spPr>
                <a:xfrm>
                  <a:off x="3200" y="1576"/>
                  <a:ext cx="752" cy="316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4" name="Shape 284"/>
                <p:cNvSpPr/>
                <p:nvPr/>
              </p:nvSpPr>
              <p:spPr>
                <a:xfrm>
                  <a:off x="3952" y="1581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5" name="Shape 285"/>
                <p:cNvSpPr/>
                <p:nvPr/>
              </p:nvSpPr>
              <p:spPr>
                <a:xfrm>
                  <a:off x="4693" y="1576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86" name="Shape 286"/>
              <p:cNvGrpSpPr/>
              <p:nvPr/>
            </p:nvGrpSpPr>
            <p:grpSpPr>
              <a:xfrm>
                <a:off x="3120" y="2237"/>
                <a:ext cx="2261" cy="317"/>
                <a:chOff x="657" y="1705"/>
                <a:chExt cx="2042" cy="317"/>
              </a:xfrm>
            </p:grpSpPr>
            <p:sp>
              <p:nvSpPr>
                <p:cNvPr id="287" name="Shape 287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8" name="Shape 288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9" name="Shape 289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290" name="Shape 290"/>
            <p:cNvGrpSpPr/>
            <p:nvPr/>
          </p:nvGrpSpPr>
          <p:grpSpPr>
            <a:xfrm>
              <a:off x="904" y="1805"/>
              <a:ext cx="2286" cy="1587"/>
              <a:chOff x="3110" y="1609"/>
              <a:chExt cx="2286" cy="1587"/>
            </a:xfrm>
          </p:grpSpPr>
          <p:grpSp>
            <p:nvGrpSpPr>
              <p:cNvPr id="291" name="Shape 291"/>
              <p:cNvGrpSpPr/>
              <p:nvPr/>
            </p:nvGrpSpPr>
            <p:grpSpPr>
              <a:xfrm>
                <a:off x="3126" y="2871"/>
                <a:ext cx="2253" cy="324"/>
                <a:chOff x="665" y="2956"/>
                <a:chExt cx="2253" cy="324"/>
              </a:xfrm>
            </p:grpSpPr>
            <p:sp>
              <p:nvSpPr>
                <p:cNvPr id="292" name="Shape 292"/>
                <p:cNvSpPr/>
                <p:nvPr/>
              </p:nvSpPr>
              <p:spPr>
                <a:xfrm>
                  <a:off x="2164" y="2962"/>
                  <a:ext cx="754" cy="310"/>
                </a:xfrm>
                <a:prstGeom prst="rect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3" name="Shape 293"/>
                <p:cNvSpPr/>
                <p:nvPr/>
              </p:nvSpPr>
              <p:spPr>
                <a:xfrm>
                  <a:off x="671" y="2962"/>
                  <a:ext cx="754" cy="317"/>
                </a:xfrm>
                <a:prstGeom prst="rect">
                  <a:avLst/>
                </a:prstGeom>
                <a:gradFill>
                  <a:gsLst>
                    <a:gs pos="0">
                      <a:srgbClr val="FFD6AD"/>
                    </a:gs>
                    <a:gs pos="100000">
                      <a:srgbClr val="76635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4" name="Shape 294"/>
                <p:cNvSpPr/>
                <p:nvPr/>
              </p:nvSpPr>
              <p:spPr>
                <a:xfrm>
                  <a:off x="1418" y="2970"/>
                  <a:ext cx="754" cy="310"/>
                </a:xfrm>
                <a:prstGeom prst="rect">
                  <a:avLst/>
                </a:prstGeom>
                <a:gradFill>
                  <a:gsLst>
                    <a:gs pos="0">
                      <a:srgbClr val="FFD6AD"/>
                    </a:gs>
                    <a:gs pos="100000">
                      <a:srgbClr val="76635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5" name="Shape 295"/>
                <p:cNvSpPr/>
                <p:nvPr/>
              </p:nvSpPr>
              <p:spPr>
                <a:xfrm>
                  <a:off x="2157" y="2956"/>
                  <a:ext cx="754" cy="310"/>
                </a:xfrm>
                <a:prstGeom prst="rect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6" name="Shape 296"/>
                <p:cNvSpPr/>
                <p:nvPr/>
              </p:nvSpPr>
              <p:spPr>
                <a:xfrm>
                  <a:off x="665" y="2956"/>
                  <a:ext cx="752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7" name="Shape 297"/>
                <p:cNvSpPr/>
                <p:nvPr/>
              </p:nvSpPr>
              <p:spPr>
                <a:xfrm>
                  <a:off x="1410" y="2963"/>
                  <a:ext cx="754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98" name="Shape 298"/>
              <p:cNvGrpSpPr/>
              <p:nvPr/>
            </p:nvGrpSpPr>
            <p:grpSpPr>
              <a:xfrm>
                <a:off x="3110" y="2560"/>
                <a:ext cx="2258" cy="317"/>
                <a:chOff x="657" y="1705"/>
                <a:chExt cx="2042" cy="317"/>
              </a:xfrm>
            </p:grpSpPr>
            <p:sp>
              <p:nvSpPr>
                <p:cNvPr id="299" name="Shape 299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" name="Shape 300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" name="Shape 301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2" name="Shape 302"/>
              <p:cNvGrpSpPr/>
              <p:nvPr/>
            </p:nvGrpSpPr>
            <p:grpSpPr>
              <a:xfrm>
                <a:off x="3113" y="2554"/>
                <a:ext cx="2258" cy="317"/>
                <a:chOff x="657" y="1705"/>
                <a:chExt cx="2042" cy="317"/>
              </a:xfrm>
            </p:grpSpPr>
            <p:sp>
              <p:nvSpPr>
                <p:cNvPr id="303" name="Shape 303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" name="Shape 304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" name="Shape 305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6" name="Shape 306"/>
              <p:cNvGrpSpPr/>
              <p:nvPr/>
            </p:nvGrpSpPr>
            <p:grpSpPr>
              <a:xfrm>
                <a:off x="3113" y="2244"/>
                <a:ext cx="2258" cy="317"/>
                <a:chOff x="657" y="1705"/>
                <a:chExt cx="2042" cy="317"/>
              </a:xfrm>
            </p:grpSpPr>
            <p:sp>
              <p:nvSpPr>
                <p:cNvPr id="307" name="Shape 307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8" name="Shape 308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9" name="Shape 309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10" name="Shape 310"/>
              <p:cNvGrpSpPr/>
              <p:nvPr/>
            </p:nvGrpSpPr>
            <p:grpSpPr>
              <a:xfrm>
                <a:off x="3139" y="1919"/>
                <a:ext cx="2258" cy="317"/>
                <a:chOff x="657" y="1705"/>
                <a:chExt cx="2042" cy="317"/>
              </a:xfrm>
            </p:grpSpPr>
            <p:sp>
              <p:nvSpPr>
                <p:cNvPr id="311" name="Shape 311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2" name="Shape 312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3" name="Shape 313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14" name="Shape 314"/>
              <p:cNvGrpSpPr/>
              <p:nvPr/>
            </p:nvGrpSpPr>
            <p:grpSpPr>
              <a:xfrm>
                <a:off x="3126" y="1919"/>
                <a:ext cx="2261" cy="317"/>
                <a:chOff x="657" y="1705"/>
                <a:chExt cx="2042" cy="317"/>
              </a:xfrm>
            </p:grpSpPr>
            <p:sp>
              <p:nvSpPr>
                <p:cNvPr id="315" name="Shape 315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6" name="Shape 316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7" name="Shape 317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18" name="Shape 318"/>
              <p:cNvGrpSpPr/>
              <p:nvPr/>
            </p:nvGrpSpPr>
            <p:grpSpPr>
              <a:xfrm>
                <a:off x="3115" y="1609"/>
                <a:ext cx="2258" cy="324"/>
                <a:chOff x="3187" y="1576"/>
                <a:chExt cx="2258" cy="324"/>
              </a:xfrm>
            </p:grpSpPr>
            <p:sp>
              <p:nvSpPr>
                <p:cNvPr id="319" name="Shape 319"/>
                <p:cNvSpPr/>
                <p:nvPr/>
              </p:nvSpPr>
              <p:spPr>
                <a:xfrm>
                  <a:off x="3187" y="1582"/>
                  <a:ext cx="752" cy="317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0" name="Shape 320"/>
                <p:cNvSpPr/>
                <p:nvPr/>
              </p:nvSpPr>
              <p:spPr>
                <a:xfrm>
                  <a:off x="3959" y="1582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1" name="Shape 321"/>
                <p:cNvSpPr/>
                <p:nvPr/>
              </p:nvSpPr>
              <p:spPr>
                <a:xfrm>
                  <a:off x="4693" y="1577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2" name="Shape 322"/>
                <p:cNvSpPr/>
                <p:nvPr/>
              </p:nvSpPr>
              <p:spPr>
                <a:xfrm>
                  <a:off x="3200" y="1576"/>
                  <a:ext cx="752" cy="316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3" name="Shape 323"/>
                <p:cNvSpPr/>
                <p:nvPr/>
              </p:nvSpPr>
              <p:spPr>
                <a:xfrm>
                  <a:off x="3952" y="1581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4" name="Shape 324"/>
                <p:cNvSpPr/>
                <p:nvPr/>
              </p:nvSpPr>
              <p:spPr>
                <a:xfrm>
                  <a:off x="4693" y="1576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25" name="Shape 325"/>
              <p:cNvGrpSpPr/>
              <p:nvPr/>
            </p:nvGrpSpPr>
            <p:grpSpPr>
              <a:xfrm>
                <a:off x="3120" y="2237"/>
                <a:ext cx="2261" cy="317"/>
                <a:chOff x="657" y="1705"/>
                <a:chExt cx="2042" cy="317"/>
              </a:xfrm>
            </p:grpSpPr>
            <p:sp>
              <p:nvSpPr>
                <p:cNvPr id="326" name="Shape 326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7" name="Shape 327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8" name="Shape 328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329" name="Shape 329"/>
            <p:cNvGrpSpPr/>
            <p:nvPr/>
          </p:nvGrpSpPr>
          <p:grpSpPr>
            <a:xfrm>
              <a:off x="740" y="1954"/>
              <a:ext cx="2286" cy="1587"/>
              <a:chOff x="3110" y="1609"/>
              <a:chExt cx="2286" cy="1587"/>
            </a:xfrm>
          </p:grpSpPr>
          <p:grpSp>
            <p:nvGrpSpPr>
              <p:cNvPr id="330" name="Shape 330"/>
              <p:cNvGrpSpPr/>
              <p:nvPr/>
            </p:nvGrpSpPr>
            <p:grpSpPr>
              <a:xfrm>
                <a:off x="3126" y="2871"/>
                <a:ext cx="2253" cy="324"/>
                <a:chOff x="665" y="2956"/>
                <a:chExt cx="2253" cy="324"/>
              </a:xfrm>
            </p:grpSpPr>
            <p:sp>
              <p:nvSpPr>
                <p:cNvPr id="331" name="Shape 331"/>
                <p:cNvSpPr/>
                <p:nvPr/>
              </p:nvSpPr>
              <p:spPr>
                <a:xfrm>
                  <a:off x="2164" y="2962"/>
                  <a:ext cx="754" cy="310"/>
                </a:xfrm>
                <a:prstGeom prst="rect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2" name="Shape 332"/>
                <p:cNvSpPr/>
                <p:nvPr/>
              </p:nvSpPr>
              <p:spPr>
                <a:xfrm>
                  <a:off x="671" y="2962"/>
                  <a:ext cx="754" cy="317"/>
                </a:xfrm>
                <a:prstGeom prst="rect">
                  <a:avLst/>
                </a:prstGeom>
                <a:gradFill>
                  <a:gsLst>
                    <a:gs pos="0">
                      <a:srgbClr val="FFD6AD"/>
                    </a:gs>
                    <a:gs pos="100000">
                      <a:srgbClr val="76635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3" name="Shape 333"/>
                <p:cNvSpPr/>
                <p:nvPr/>
              </p:nvSpPr>
              <p:spPr>
                <a:xfrm>
                  <a:off x="1418" y="2970"/>
                  <a:ext cx="754" cy="310"/>
                </a:xfrm>
                <a:prstGeom prst="rect">
                  <a:avLst/>
                </a:prstGeom>
                <a:gradFill>
                  <a:gsLst>
                    <a:gs pos="0">
                      <a:srgbClr val="FFD6AD"/>
                    </a:gs>
                    <a:gs pos="100000">
                      <a:srgbClr val="76635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4" name="Shape 334"/>
                <p:cNvSpPr/>
                <p:nvPr/>
              </p:nvSpPr>
              <p:spPr>
                <a:xfrm>
                  <a:off x="2157" y="2956"/>
                  <a:ext cx="754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5" name="Shape 335"/>
                <p:cNvSpPr/>
                <p:nvPr/>
              </p:nvSpPr>
              <p:spPr>
                <a:xfrm>
                  <a:off x="665" y="2956"/>
                  <a:ext cx="752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6" name="Shape 336"/>
                <p:cNvSpPr/>
                <p:nvPr/>
              </p:nvSpPr>
              <p:spPr>
                <a:xfrm>
                  <a:off x="1410" y="2963"/>
                  <a:ext cx="754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37" name="Shape 337"/>
              <p:cNvGrpSpPr/>
              <p:nvPr/>
            </p:nvGrpSpPr>
            <p:grpSpPr>
              <a:xfrm>
                <a:off x="3110" y="2560"/>
                <a:ext cx="2258" cy="317"/>
                <a:chOff x="657" y="1705"/>
                <a:chExt cx="2042" cy="317"/>
              </a:xfrm>
            </p:grpSpPr>
            <p:sp>
              <p:nvSpPr>
                <p:cNvPr id="338" name="Shape 338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9" name="Shape 339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0" name="Shape 340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41" name="Shape 341"/>
              <p:cNvGrpSpPr/>
              <p:nvPr/>
            </p:nvGrpSpPr>
            <p:grpSpPr>
              <a:xfrm>
                <a:off x="3113" y="2554"/>
                <a:ext cx="2258" cy="317"/>
                <a:chOff x="657" y="1705"/>
                <a:chExt cx="2042" cy="317"/>
              </a:xfrm>
            </p:grpSpPr>
            <p:sp>
              <p:nvSpPr>
                <p:cNvPr id="342" name="Shape 342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3" name="Shape 343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4" name="Shape 344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45" name="Shape 345"/>
              <p:cNvGrpSpPr/>
              <p:nvPr/>
            </p:nvGrpSpPr>
            <p:grpSpPr>
              <a:xfrm>
                <a:off x="3113" y="2244"/>
                <a:ext cx="2258" cy="317"/>
                <a:chOff x="657" y="1705"/>
                <a:chExt cx="2042" cy="317"/>
              </a:xfrm>
            </p:grpSpPr>
            <p:sp>
              <p:nvSpPr>
                <p:cNvPr id="346" name="Shape 346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7" name="Shape 347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8" name="Shape 348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49" name="Shape 349"/>
              <p:cNvGrpSpPr/>
              <p:nvPr/>
            </p:nvGrpSpPr>
            <p:grpSpPr>
              <a:xfrm>
                <a:off x="3139" y="1919"/>
                <a:ext cx="2258" cy="317"/>
                <a:chOff x="657" y="1705"/>
                <a:chExt cx="2042" cy="317"/>
              </a:xfrm>
            </p:grpSpPr>
            <p:sp>
              <p:nvSpPr>
                <p:cNvPr id="350" name="Shape 350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1" name="Shape 351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FF99"/>
                    </a:gs>
                    <a:gs pos="100000">
                      <a:srgbClr val="767647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2" name="Shape 352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53" name="Shape 353"/>
              <p:cNvGrpSpPr/>
              <p:nvPr/>
            </p:nvGrpSpPr>
            <p:grpSpPr>
              <a:xfrm>
                <a:off x="3126" y="1919"/>
                <a:ext cx="2261" cy="317"/>
                <a:chOff x="657" y="1705"/>
                <a:chExt cx="2042" cy="317"/>
              </a:xfrm>
            </p:grpSpPr>
            <p:sp>
              <p:nvSpPr>
                <p:cNvPr id="354" name="Shape 354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5" name="Shape 355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6" name="Shape 356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57" name="Shape 357"/>
              <p:cNvGrpSpPr/>
              <p:nvPr/>
            </p:nvGrpSpPr>
            <p:grpSpPr>
              <a:xfrm>
                <a:off x="3115" y="1609"/>
                <a:ext cx="2258" cy="324"/>
                <a:chOff x="3187" y="1576"/>
                <a:chExt cx="2258" cy="324"/>
              </a:xfrm>
            </p:grpSpPr>
            <p:sp>
              <p:nvSpPr>
                <p:cNvPr id="358" name="Shape 358"/>
                <p:cNvSpPr/>
                <p:nvPr/>
              </p:nvSpPr>
              <p:spPr>
                <a:xfrm>
                  <a:off x="3187" y="1582"/>
                  <a:ext cx="752" cy="317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9" name="Shape 359"/>
                <p:cNvSpPr/>
                <p:nvPr/>
              </p:nvSpPr>
              <p:spPr>
                <a:xfrm>
                  <a:off x="3959" y="1582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60" name="Shape 360"/>
                <p:cNvSpPr/>
                <p:nvPr/>
              </p:nvSpPr>
              <p:spPr>
                <a:xfrm>
                  <a:off x="4693" y="1577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61" name="Shape 361"/>
                <p:cNvSpPr/>
                <p:nvPr/>
              </p:nvSpPr>
              <p:spPr>
                <a:xfrm>
                  <a:off x="3200" y="1576"/>
                  <a:ext cx="752" cy="316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62" name="Shape 362"/>
                <p:cNvSpPr/>
                <p:nvPr/>
              </p:nvSpPr>
              <p:spPr>
                <a:xfrm>
                  <a:off x="3952" y="1581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63" name="Shape 363"/>
                <p:cNvSpPr/>
                <p:nvPr/>
              </p:nvSpPr>
              <p:spPr>
                <a:xfrm>
                  <a:off x="4693" y="1576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64" name="Shape 364"/>
              <p:cNvGrpSpPr/>
              <p:nvPr/>
            </p:nvGrpSpPr>
            <p:grpSpPr>
              <a:xfrm>
                <a:off x="3120" y="2237"/>
                <a:ext cx="2261" cy="317"/>
                <a:chOff x="657" y="1705"/>
                <a:chExt cx="2042" cy="317"/>
              </a:xfrm>
            </p:grpSpPr>
            <p:sp>
              <p:nvSpPr>
                <p:cNvPr id="365" name="Shape 365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66" name="Shape 366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67" name="Shape 367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368" name="Shape 368"/>
            <p:cNvGrpSpPr/>
            <p:nvPr/>
          </p:nvGrpSpPr>
          <p:grpSpPr>
            <a:xfrm>
              <a:off x="573" y="2115"/>
              <a:ext cx="2286" cy="1587"/>
              <a:chOff x="3110" y="1609"/>
              <a:chExt cx="2286" cy="1587"/>
            </a:xfrm>
          </p:grpSpPr>
          <p:grpSp>
            <p:nvGrpSpPr>
              <p:cNvPr id="369" name="Shape 369"/>
              <p:cNvGrpSpPr/>
              <p:nvPr/>
            </p:nvGrpSpPr>
            <p:grpSpPr>
              <a:xfrm>
                <a:off x="3126" y="2871"/>
                <a:ext cx="2253" cy="324"/>
                <a:chOff x="665" y="2956"/>
                <a:chExt cx="2253" cy="324"/>
              </a:xfrm>
            </p:grpSpPr>
            <p:sp>
              <p:nvSpPr>
                <p:cNvPr id="370" name="Shape 370"/>
                <p:cNvSpPr/>
                <p:nvPr/>
              </p:nvSpPr>
              <p:spPr>
                <a:xfrm>
                  <a:off x="2164" y="2962"/>
                  <a:ext cx="754" cy="310"/>
                </a:xfrm>
                <a:prstGeom prst="rect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1" name="Shape 371"/>
                <p:cNvSpPr/>
                <p:nvPr/>
              </p:nvSpPr>
              <p:spPr>
                <a:xfrm>
                  <a:off x="671" y="2962"/>
                  <a:ext cx="754" cy="317"/>
                </a:xfrm>
                <a:prstGeom prst="rect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2" name="Shape 372"/>
                <p:cNvSpPr/>
                <p:nvPr/>
              </p:nvSpPr>
              <p:spPr>
                <a:xfrm>
                  <a:off x="1418" y="2970"/>
                  <a:ext cx="754" cy="310"/>
                </a:xfrm>
                <a:prstGeom prst="rect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3" name="Shape 373"/>
                <p:cNvSpPr/>
                <p:nvPr/>
              </p:nvSpPr>
              <p:spPr>
                <a:xfrm>
                  <a:off x="2157" y="2956"/>
                  <a:ext cx="754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4" name="Shape 374"/>
                <p:cNvSpPr/>
                <p:nvPr/>
              </p:nvSpPr>
              <p:spPr>
                <a:xfrm>
                  <a:off x="665" y="2956"/>
                  <a:ext cx="754" cy="317"/>
                </a:xfrm>
                <a:prstGeom prst="rect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5" name="Shape 375"/>
                <p:cNvSpPr/>
                <p:nvPr/>
              </p:nvSpPr>
              <p:spPr>
                <a:xfrm>
                  <a:off x="1410" y="2963"/>
                  <a:ext cx="754" cy="310"/>
                </a:xfrm>
                <a:prstGeom prst="rect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76" name="Shape 376"/>
              <p:cNvGrpSpPr/>
              <p:nvPr/>
            </p:nvGrpSpPr>
            <p:grpSpPr>
              <a:xfrm>
                <a:off x="3110" y="2560"/>
                <a:ext cx="2258" cy="317"/>
                <a:chOff x="657" y="1705"/>
                <a:chExt cx="2042" cy="317"/>
              </a:xfrm>
            </p:grpSpPr>
            <p:sp>
              <p:nvSpPr>
                <p:cNvPr id="377" name="Shape 377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8" name="Shape 378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79" name="Shape 379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FFCCFF"/>
                    </a:gs>
                    <a:gs pos="100000">
                      <a:srgbClr val="76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80" name="Shape 380"/>
              <p:cNvGrpSpPr/>
              <p:nvPr/>
            </p:nvGrpSpPr>
            <p:grpSpPr>
              <a:xfrm>
                <a:off x="3113" y="2554"/>
                <a:ext cx="2258" cy="317"/>
                <a:chOff x="657" y="1705"/>
                <a:chExt cx="2042" cy="317"/>
              </a:xfrm>
            </p:grpSpPr>
            <p:sp>
              <p:nvSpPr>
                <p:cNvPr id="381" name="Shape 381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solidFill>
                  <a:srgbClr val="FF00FF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82" name="Shape 382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solidFill>
                  <a:srgbClr val="FF99CC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83" name="Shape 383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84" name="Shape 384"/>
              <p:cNvGrpSpPr/>
              <p:nvPr/>
            </p:nvGrpSpPr>
            <p:grpSpPr>
              <a:xfrm>
                <a:off x="3113" y="2244"/>
                <a:ext cx="2258" cy="317"/>
                <a:chOff x="657" y="1705"/>
                <a:chExt cx="2042" cy="317"/>
              </a:xfrm>
            </p:grpSpPr>
            <p:sp>
              <p:nvSpPr>
                <p:cNvPr id="385" name="Shape 385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86" name="Shape 386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87" name="Shape 387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rgbClr val="99CCFF"/>
                    </a:gs>
                    <a:gs pos="100000">
                      <a:srgbClr val="475E76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88" name="Shape 388"/>
              <p:cNvGrpSpPr/>
              <p:nvPr/>
            </p:nvGrpSpPr>
            <p:grpSpPr>
              <a:xfrm>
                <a:off x="3139" y="1919"/>
                <a:ext cx="2258" cy="317"/>
                <a:chOff x="657" y="1705"/>
                <a:chExt cx="2042" cy="317"/>
              </a:xfrm>
            </p:grpSpPr>
            <p:sp>
              <p:nvSpPr>
                <p:cNvPr id="389" name="Shape 389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0" name="Shape 390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1" name="Shape 391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92" name="Shape 392"/>
              <p:cNvGrpSpPr/>
              <p:nvPr/>
            </p:nvGrpSpPr>
            <p:grpSpPr>
              <a:xfrm>
                <a:off x="3126" y="1919"/>
                <a:ext cx="2261" cy="317"/>
                <a:chOff x="657" y="1705"/>
                <a:chExt cx="2042" cy="317"/>
              </a:xfrm>
            </p:grpSpPr>
            <p:sp>
              <p:nvSpPr>
                <p:cNvPr id="393" name="Shape 393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4" name="Shape 394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5" name="Shape 395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96" name="Shape 396"/>
              <p:cNvGrpSpPr/>
              <p:nvPr/>
            </p:nvGrpSpPr>
            <p:grpSpPr>
              <a:xfrm>
                <a:off x="3115" y="1609"/>
                <a:ext cx="2258" cy="324"/>
                <a:chOff x="3187" y="1576"/>
                <a:chExt cx="2258" cy="324"/>
              </a:xfrm>
            </p:grpSpPr>
            <p:sp>
              <p:nvSpPr>
                <p:cNvPr id="397" name="Shape 397"/>
                <p:cNvSpPr/>
                <p:nvPr/>
              </p:nvSpPr>
              <p:spPr>
                <a:xfrm>
                  <a:off x="3187" y="1582"/>
                  <a:ext cx="752" cy="317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8" name="Shape 398"/>
                <p:cNvSpPr/>
                <p:nvPr/>
              </p:nvSpPr>
              <p:spPr>
                <a:xfrm>
                  <a:off x="3959" y="1582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9" name="Shape 399"/>
                <p:cNvSpPr/>
                <p:nvPr/>
              </p:nvSpPr>
              <p:spPr>
                <a:xfrm>
                  <a:off x="4693" y="1577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rgbClr val="CCFFCC"/>
                    </a:gs>
                    <a:gs pos="100000">
                      <a:srgbClr val="5E765E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0" name="Shape 400"/>
                <p:cNvSpPr/>
                <p:nvPr/>
              </p:nvSpPr>
              <p:spPr>
                <a:xfrm>
                  <a:off x="3200" y="1576"/>
                  <a:ext cx="752" cy="317"/>
                </a:xfrm>
                <a:prstGeom prst="rect">
                  <a:avLst/>
                </a:prstGeom>
                <a:solidFill>
                  <a:srgbClr val="00FFFF"/>
                </a:soli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1" name="Shape 401"/>
                <p:cNvSpPr/>
                <p:nvPr/>
              </p:nvSpPr>
              <p:spPr>
                <a:xfrm>
                  <a:off x="3952" y="1581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2" name="Shape 402"/>
                <p:cNvSpPr/>
                <p:nvPr/>
              </p:nvSpPr>
              <p:spPr>
                <a:xfrm>
                  <a:off x="4693" y="1576"/>
                  <a:ext cx="752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03" name="Shape 403"/>
              <p:cNvGrpSpPr/>
              <p:nvPr/>
            </p:nvGrpSpPr>
            <p:grpSpPr>
              <a:xfrm>
                <a:off x="3120" y="2237"/>
                <a:ext cx="2261" cy="317"/>
                <a:chOff x="657" y="1705"/>
                <a:chExt cx="2042" cy="317"/>
              </a:xfrm>
            </p:grpSpPr>
            <p:sp>
              <p:nvSpPr>
                <p:cNvPr id="404" name="Shape 404"/>
                <p:cNvSpPr/>
                <p:nvPr/>
              </p:nvSpPr>
              <p:spPr>
                <a:xfrm>
                  <a:off x="657" y="1705"/>
                  <a:ext cx="680" cy="317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5" name="Shape 405"/>
                <p:cNvSpPr/>
                <p:nvPr/>
              </p:nvSpPr>
              <p:spPr>
                <a:xfrm>
                  <a:off x="1331" y="1712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6" name="Shape 406"/>
                <p:cNvSpPr/>
                <p:nvPr/>
              </p:nvSpPr>
              <p:spPr>
                <a:xfrm>
                  <a:off x="2018" y="1705"/>
                  <a:ext cx="680" cy="310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rgbClr val="943210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rIns="91425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40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407" name="Shape 407"/>
          <p:cNvSpPr/>
          <p:nvPr/>
        </p:nvSpPr>
        <p:spPr>
          <a:xfrm>
            <a:off x="1187450" y="1268412"/>
            <a:ext cx="7200900" cy="3587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00FF">
                    <a:alpha val="85490"/>
                  </a:srgbClr>
                </a:solidFill>
                <a:latin typeface="Arial Black"/>
              </a:rPr>
              <a:t>COSO FRAMEWORK </a:t>
            </a:r>
          </a:p>
        </p:txBody>
      </p:sp>
      <p:sp>
        <p:nvSpPr>
          <p:cNvPr id="408" name="Shape 408"/>
          <p:cNvSpPr txBox="1"/>
          <p:nvPr/>
        </p:nvSpPr>
        <p:spPr>
          <a:xfrm>
            <a:off x="2786063" y="3000375"/>
            <a:ext cx="2482850" cy="769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Monitoring</a:t>
            </a:r>
          </a:p>
        </p:txBody>
      </p:sp>
      <p:sp>
        <p:nvSpPr>
          <p:cNvPr id="409" name="Shape 409"/>
          <p:cNvSpPr txBox="1"/>
          <p:nvPr/>
        </p:nvSpPr>
        <p:spPr>
          <a:xfrm>
            <a:off x="1571625" y="3714750"/>
            <a:ext cx="4857750" cy="769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th-TH" sz="3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r>
              <a:rPr b="1" lang="th-TH"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&amp; </a:t>
            </a:r>
            <a:r>
              <a:rPr b="1" lang="th-TH" sz="3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Communication</a:t>
            </a:r>
          </a:p>
        </p:txBody>
      </p:sp>
      <p:sp>
        <p:nvSpPr>
          <p:cNvPr id="410" name="Shape 410"/>
          <p:cNvSpPr txBox="1"/>
          <p:nvPr/>
        </p:nvSpPr>
        <p:spPr>
          <a:xfrm>
            <a:off x="1692275" y="5157787"/>
            <a:ext cx="4240213" cy="769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Risk Assessment</a:t>
            </a:r>
          </a:p>
        </p:txBody>
      </p:sp>
      <p:sp>
        <p:nvSpPr>
          <p:cNvPr id="411" name="Shape 411"/>
          <p:cNvSpPr txBox="1"/>
          <p:nvPr/>
        </p:nvSpPr>
        <p:spPr>
          <a:xfrm>
            <a:off x="1500187" y="5786437"/>
            <a:ext cx="4705349" cy="769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Control  Environment</a:t>
            </a:r>
          </a:p>
        </p:txBody>
      </p:sp>
      <p:sp>
        <p:nvSpPr>
          <p:cNvPr id="412" name="Shape 412"/>
          <p:cNvSpPr txBox="1"/>
          <p:nvPr/>
        </p:nvSpPr>
        <p:spPr>
          <a:xfrm>
            <a:off x="1928813" y="4429125"/>
            <a:ext cx="3825875" cy="769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Control Activities</a:t>
            </a:r>
          </a:p>
        </p:txBody>
      </p:sp>
      <p:sp>
        <p:nvSpPr>
          <p:cNvPr id="413" name="Shape 413"/>
          <p:cNvSpPr/>
          <p:nvPr/>
        </p:nvSpPr>
        <p:spPr>
          <a:xfrm>
            <a:off x="250825" y="260350"/>
            <a:ext cx="8751080" cy="718643"/>
          </a:xfrm>
          <a:prstGeom prst="rect">
            <a:avLst/>
          </a:prstGeom>
          <a:noFill/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00" rIns="91400" tIns="45700">
            <a:noAutofit/>
          </a:bodyPr>
          <a:lstStyle/>
          <a:p>
            <a:pPr indent="0" lvl="1" marL="4572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th-TH" sz="4400" u="none" cap="none" strike="noStrik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หลักการควบคุมภายในตามแนวคิดของ COSO</a:t>
            </a:r>
          </a:p>
        </p:txBody>
      </p:sp>
      <p:sp>
        <p:nvSpPr>
          <p:cNvPr id="414" name="Shape 414"/>
          <p:cNvSpPr/>
          <p:nvPr/>
        </p:nvSpPr>
        <p:spPr>
          <a:xfrm rot="-2700000">
            <a:off x="2082799" y="2228849"/>
            <a:ext cx="1447799" cy="29368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EEECE1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3333FF"/>
                </a:solidFill>
                <a:latin typeface="Arial Black"/>
              </a:rPr>
              <a:t>OPERATIONS</a:t>
            </a:r>
          </a:p>
        </p:txBody>
      </p:sp>
      <p:sp>
        <p:nvSpPr>
          <p:cNvPr id="415" name="Shape 415"/>
          <p:cNvSpPr/>
          <p:nvPr/>
        </p:nvSpPr>
        <p:spPr>
          <a:xfrm rot="-2653590">
            <a:off x="3962399" y="2057399"/>
            <a:ext cx="1209674" cy="73818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FF00"/>
                </a:solidFill>
                <a:latin typeface="Arial Black"/>
              </a:rPr>
              <a:t>FINANCIAL</a:t>
            </a:r>
            <a:b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FF00"/>
                </a:solidFill>
                <a:latin typeface="Arial Black"/>
              </a:rPr>
            </a:br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FF00"/>
                </a:solidFill>
                <a:latin typeface="Arial Black"/>
              </a:rPr>
              <a:t>   REPORTING</a:t>
            </a:r>
          </a:p>
        </p:txBody>
      </p:sp>
      <p:sp>
        <p:nvSpPr>
          <p:cNvPr id="416" name="Shape 416"/>
          <p:cNvSpPr/>
          <p:nvPr/>
        </p:nvSpPr>
        <p:spPr>
          <a:xfrm rot="-2560134">
            <a:off x="5516563" y="2285999"/>
            <a:ext cx="1508124" cy="30479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00FF"/>
                </a:solidFill>
                <a:latin typeface="Arial Black"/>
              </a:rPr>
              <a:t>COMPLIANCE</a:t>
            </a:r>
          </a:p>
        </p:txBody>
      </p:sp>
      <p:sp>
        <p:nvSpPr>
          <p:cNvPr id="417" name="Shape 417"/>
          <p:cNvSpPr/>
          <p:nvPr/>
        </p:nvSpPr>
        <p:spPr>
          <a:xfrm rot="-5400000">
            <a:off x="5867400" y="4648200"/>
            <a:ext cx="1447799" cy="22859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00FF"/>
                </a:solidFill>
                <a:latin typeface="Arial Black"/>
              </a:rPr>
              <a:t>Unit A</a:t>
            </a:r>
          </a:p>
        </p:txBody>
      </p:sp>
      <p:sp>
        <p:nvSpPr>
          <p:cNvPr id="418" name="Shape 418"/>
          <p:cNvSpPr/>
          <p:nvPr/>
        </p:nvSpPr>
        <p:spPr>
          <a:xfrm rot="-5400000">
            <a:off x="5962649" y="4248149"/>
            <a:ext cx="1981200" cy="1905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99FF66"/>
                </a:solidFill>
                <a:latin typeface="Arial Black"/>
              </a:rPr>
              <a:t>Unit B</a:t>
            </a:r>
          </a:p>
        </p:txBody>
      </p:sp>
      <p:sp>
        <p:nvSpPr>
          <p:cNvPr id="419" name="Shape 419"/>
          <p:cNvSpPr/>
          <p:nvPr/>
        </p:nvSpPr>
        <p:spPr>
          <a:xfrm rot="-5400000">
            <a:off x="6161086" y="3948112"/>
            <a:ext cx="2371725" cy="26669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FFFF"/>
                </a:solidFill>
                <a:latin typeface="Arial Black"/>
              </a:rPr>
              <a:t>Activity 1</a:t>
            </a:r>
          </a:p>
        </p:txBody>
      </p:sp>
      <p:sp>
        <p:nvSpPr>
          <p:cNvPr id="420" name="Shape 420"/>
          <p:cNvSpPr/>
          <p:nvPr/>
        </p:nvSpPr>
        <p:spPr>
          <a:xfrm rot="-5368055">
            <a:off x="6548437" y="3586162"/>
            <a:ext cx="2371725" cy="2286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FF"/>
                </a:solidFill>
                <a:latin typeface="Arial Black"/>
              </a:rPr>
              <a:t>Activity 2</a:t>
            </a:r>
          </a:p>
        </p:txBody>
      </p:sp>
      <p:pic>
        <p:nvPicPr>
          <p:cNvPr descr="t.gif" id="421" name="Shape 4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5812" y="785812"/>
            <a:ext cx="8001000" cy="77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hape 428"/>
          <p:cNvSpPr txBox="1"/>
          <p:nvPr>
            <p:ph type="title"/>
          </p:nvPr>
        </p:nvSpPr>
        <p:spPr>
          <a:xfrm>
            <a:off x="0" y="0"/>
            <a:ext cx="5435599" cy="2214563"/>
          </a:xfrm>
          <a:prstGeom prst="rect">
            <a:avLst/>
          </a:prstGeom>
          <a:solidFill>
            <a:srgbClr val="2BAEAB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F0000"/>
              </a:buClr>
              <a:buSzPct val="25000"/>
              <a:buFont typeface="Arial"/>
              <a:buNone/>
            </a:pPr>
            <a:r>
              <a:rPr b="1" i="0" lang="th-TH" sz="5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ความสำคัญ</a:t>
            </a:r>
            <a:br>
              <a:rPr b="1" i="0" lang="th-TH" sz="5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th-TH" sz="5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ของการควบคุมภายใน</a:t>
            </a:r>
          </a:p>
        </p:txBody>
      </p:sp>
      <p:sp>
        <p:nvSpPr>
          <p:cNvPr id="429" name="Shape 429"/>
          <p:cNvSpPr txBox="1"/>
          <p:nvPr>
            <p:ph idx="1" type="body"/>
          </p:nvPr>
        </p:nvSpPr>
        <p:spPr>
          <a:xfrm>
            <a:off x="1000125" y="2643188"/>
            <a:ext cx="6929438" cy="3571874"/>
          </a:xfrm>
          <a:prstGeom prst="rect">
            <a:avLst/>
          </a:prstGeom>
          <a:solidFill>
            <a:srgbClr val="742117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1" i="0" lang="th-TH" sz="4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สร้างภูมิคุ้มกันให้แก่หน่วยงาน</a:t>
            </a:r>
          </a:p>
          <a:p>
            <a:pPr indent="-274320" lvl="0" marL="274320" marR="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1" i="0" lang="th-TH" sz="4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มาตรการในการตรวจสอบความถูกต้องและเชื่อถือได้ของข้อมูล</a:t>
            </a:r>
          </a:p>
          <a:p>
            <a:pPr indent="-274320" lvl="0" marL="274320" marR="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1" i="0" lang="th-TH" sz="4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ส่งผลต่อการประเมินคุณภาพการดำเนินงานขององค์กร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descr="j0283209" id="430" name="Shape 4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35600" y="0"/>
            <a:ext cx="3708400" cy="2214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wmf" id="436" name="Shape 4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5465762"/>
            <a:ext cx="3048000" cy="13922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046" id="437" name="Shape 4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158" y="214289"/>
            <a:ext cx="5976936" cy="1341437"/>
          </a:xfrm>
          <a:prstGeom prst="rect">
            <a:avLst/>
          </a:prstGeom>
          <a:noFill/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</p:pic>
      <p:sp>
        <p:nvSpPr>
          <p:cNvPr id="438" name="Shape 438"/>
          <p:cNvSpPr txBox="1"/>
          <p:nvPr/>
        </p:nvSpPr>
        <p:spPr>
          <a:xfrm rot="-206318">
            <a:off x="1382811" y="333864"/>
            <a:ext cx="4016374" cy="971550"/>
          </a:xfrm>
          <a:prstGeom prst="rect">
            <a:avLst/>
          </a:prstGeom>
          <a:noFill/>
          <a:ln>
            <a:noFill/>
          </a:ln>
          <a:effectLst>
            <a:outerShdw blurRad="190500" algn="ctr" dir="2700000" dist="228600">
              <a:srgbClr val="000000">
                <a:alpha val="29803"/>
              </a:srgbClr>
            </a:outerShdw>
          </a:effectLst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แนวคิด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เกี่ยวกับการควบคุมภายใน</a:t>
            </a:r>
          </a:p>
        </p:txBody>
      </p:sp>
      <p:sp>
        <p:nvSpPr>
          <p:cNvPr id="439" name="Shape 439"/>
          <p:cNvSpPr/>
          <p:nvPr/>
        </p:nvSpPr>
        <p:spPr>
          <a:xfrm>
            <a:off x="539750" y="1268412"/>
            <a:ext cx="792162" cy="144462"/>
          </a:xfrm>
          <a:prstGeom prst="chevron">
            <a:avLst>
              <a:gd fmla="val 137088" name="adj"/>
            </a:avLst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Shape 440"/>
          <p:cNvSpPr txBox="1"/>
          <p:nvPr/>
        </p:nvSpPr>
        <p:spPr>
          <a:xfrm>
            <a:off x="214282" y="2071677"/>
            <a:ext cx="8929718" cy="3924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47675" lvl="0" marL="447675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1.	การควบคุมเป็น</a:t>
            </a:r>
            <a:r>
              <a:rPr b="1" lang="th-TH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กระบวนการที่แทรกอยู่ในการปฏิบัติงาน</a:t>
            </a:r>
            <a:r>
              <a:rPr b="1" lang="th-TH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ตามปกติ</a:t>
            </a:r>
          </a:p>
          <a:p>
            <a:pPr indent="-447675" lvl="0" marL="447675" marR="0" rtl="0" algn="l">
              <a:spcBef>
                <a:spcPts val="60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2.	การควบคุมเกิดขึ้นโดย</a:t>
            </a:r>
            <a:r>
              <a:rPr b="1" lang="th-TH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บุคลากรทุกระดับ</a:t>
            </a:r>
            <a:r>
              <a:rPr b="1" lang="th-TH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ขององค์กร</a:t>
            </a:r>
          </a:p>
          <a:p>
            <a:pPr indent="-514350" lvl="0" marL="514350" marR="0" rtl="0" algn="l">
              <a:spcBef>
                <a:spcPts val="6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Arial"/>
              <a:buAutoNum type="arabicPeriod" startAt="3"/>
            </a:pPr>
            <a:r>
              <a:rPr b="1" lang="th-TH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เป็นกระบวนการที่ต้องทำอย่างต่อเนื่องเพื่อและสม่ำเสมอ</a:t>
            </a:r>
          </a:p>
          <a:p>
            <a:pPr indent="-514350" lvl="0" marL="514350" marR="0" rtl="0" algn="l">
              <a:spcBef>
                <a:spcPts val="6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Arial"/>
              <a:buAutoNum type="arabicPeriod" startAt="3"/>
            </a:pPr>
            <a:r>
              <a:rPr b="1" lang="th-TH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ต้องมีการปรับให้เข้ากับสภาพแวดล้อมในปัจจุบัน</a:t>
            </a:r>
          </a:p>
          <a:p>
            <a:pPr indent="-447675" lvl="0" marL="447675" marR="0" rtl="0" algn="l">
              <a:spcBef>
                <a:spcPts val="60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5.  มีความคุ้มค่าจากประโยชน์ที่ได้รับกับค่าใช้จ่าย</a:t>
            </a:r>
          </a:p>
          <a:p>
            <a:pPr indent="-447675" lvl="0" marL="447675" marR="0" rtl="0" algn="l">
              <a:spcBef>
                <a:spcPts val="60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6.  การควบคุมให้</a:t>
            </a:r>
            <a:r>
              <a:rPr b="1" lang="th-TH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ความเชื่อมั่นอย่างสมเหตุสมผล</a:t>
            </a:r>
            <a:r>
              <a:rPr b="1" lang="th-TH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ว่าจะบรรลุตามวัตถุประสงค์ที่กำหนดไว้</a:t>
            </a:r>
          </a:p>
        </p:txBody>
      </p:sp>
      <p:pic>
        <p:nvPicPr>
          <p:cNvPr descr="I:\Clip art\ภาพนิ่งนำเสนอ\05.emf" id="441" name="Shape 4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29100" y="428604"/>
            <a:ext cx="4914899" cy="1852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j0205582" id="446" name="Shape 4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112" y="4826000"/>
            <a:ext cx="1887537" cy="12287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0217434" id="447" name="Shape 4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03350" y="1989138"/>
            <a:ext cx="1365250" cy="1606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0237202" id="448" name="Shape 4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58887" y="3500437"/>
            <a:ext cx="1441449" cy="15128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0230997" id="449" name="Shape 4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13125" y="3168650"/>
            <a:ext cx="2286000" cy="1779587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Shape 450"/>
          <p:cNvSpPr txBox="1"/>
          <p:nvPr/>
        </p:nvSpPr>
        <p:spPr>
          <a:xfrm>
            <a:off x="2767013" y="180975"/>
            <a:ext cx="3527424" cy="7016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การควบคุมภายใน</a:t>
            </a:r>
          </a:p>
        </p:txBody>
      </p:sp>
      <p:grpSp>
        <p:nvGrpSpPr>
          <p:cNvPr id="451" name="Shape 451"/>
          <p:cNvGrpSpPr/>
          <p:nvPr/>
        </p:nvGrpSpPr>
        <p:grpSpPr>
          <a:xfrm>
            <a:off x="1258887" y="1239838"/>
            <a:ext cx="6696074" cy="2590799"/>
            <a:chOff x="796" y="801"/>
            <a:chExt cx="4217" cy="1631"/>
          </a:xfrm>
        </p:grpSpPr>
        <p:sp>
          <p:nvSpPr>
            <p:cNvPr id="452" name="Shape 452"/>
            <p:cNvSpPr txBox="1"/>
            <p:nvPr/>
          </p:nvSpPr>
          <p:spPr>
            <a:xfrm>
              <a:off x="796" y="801"/>
              <a:ext cx="951" cy="406"/>
            </a:xfrm>
            <a:prstGeom prst="rect">
              <a:avLst/>
            </a:prstGeom>
            <a:solidFill>
              <a:srgbClr val="3BFFCC"/>
            </a:solidFill>
            <a:ln cap="flat" cmpd="sng" w="9525">
              <a:solidFill>
                <a:srgbClr val="3BFFCC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Input</a:t>
              </a:r>
            </a:p>
          </p:txBody>
        </p:sp>
        <p:sp>
          <p:nvSpPr>
            <p:cNvPr id="453" name="Shape 453"/>
            <p:cNvSpPr txBox="1"/>
            <p:nvPr/>
          </p:nvSpPr>
          <p:spPr>
            <a:xfrm>
              <a:off x="2203" y="1435"/>
              <a:ext cx="1315" cy="406"/>
            </a:xfrm>
            <a:prstGeom prst="rect">
              <a:avLst/>
            </a:prstGeom>
            <a:solidFill>
              <a:srgbClr val="CC99FF"/>
            </a:solidFill>
            <a:ln cap="flat" cmpd="sng" w="9525">
              <a:solidFill>
                <a:srgbClr val="CC99FF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Process</a:t>
              </a:r>
            </a:p>
          </p:txBody>
        </p:sp>
        <p:cxnSp>
          <p:nvCxnSpPr>
            <p:cNvPr id="454" name="Shape 454"/>
            <p:cNvCxnSpPr/>
            <p:nvPr/>
          </p:nvCxnSpPr>
          <p:spPr>
            <a:xfrm>
              <a:off x="1748" y="1001"/>
              <a:ext cx="453" cy="635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455" name="Shape 455"/>
            <p:cNvSpPr txBox="1"/>
            <p:nvPr/>
          </p:nvSpPr>
          <p:spPr>
            <a:xfrm>
              <a:off x="3925" y="2026"/>
              <a:ext cx="1088" cy="406"/>
            </a:xfrm>
            <a:prstGeom prst="rect">
              <a:avLst/>
            </a:prstGeom>
            <a:solidFill>
              <a:srgbClr val="FF66FF"/>
            </a:solidFill>
            <a:ln cap="flat" cmpd="sng" w="9525">
              <a:solidFill>
                <a:srgbClr val="FF66FF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Output</a:t>
              </a:r>
            </a:p>
          </p:txBody>
        </p:sp>
        <p:cxnSp>
          <p:nvCxnSpPr>
            <p:cNvPr id="456" name="Shape 456"/>
            <p:cNvCxnSpPr/>
            <p:nvPr/>
          </p:nvCxnSpPr>
          <p:spPr>
            <a:xfrm>
              <a:off x="3518" y="1636"/>
              <a:ext cx="408" cy="68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</p:grpSp>
      <p:pic>
        <p:nvPicPr>
          <p:cNvPr descr="j0234279" id="457" name="Shape 45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84925" y="3930650"/>
            <a:ext cx="1576388" cy="1511299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Shape 458"/>
          <p:cNvSpPr txBox="1"/>
          <p:nvPr/>
        </p:nvSpPr>
        <p:spPr>
          <a:xfrm>
            <a:off x="5089525" y="5378450"/>
            <a:ext cx="3809999" cy="5238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ประสิทธิภาพ / ประสิทธิผล / คุ้มค่า</a:t>
            </a:r>
          </a:p>
        </p:txBody>
      </p:sp>
      <p:sp>
        <p:nvSpPr>
          <p:cNvPr id="459" name="Shape 459"/>
          <p:cNvSpPr txBox="1"/>
          <p:nvPr/>
        </p:nvSpPr>
        <p:spPr>
          <a:xfrm>
            <a:off x="2538413" y="6194425"/>
            <a:ext cx="4038599" cy="5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การประเมินผลการควบคุมภายใน</a:t>
            </a:r>
          </a:p>
        </p:txBody>
      </p:sp>
      <p:grpSp>
        <p:nvGrpSpPr>
          <p:cNvPr id="460" name="Shape 460"/>
          <p:cNvGrpSpPr/>
          <p:nvPr/>
        </p:nvGrpSpPr>
        <p:grpSpPr>
          <a:xfrm>
            <a:off x="1908175" y="5805487"/>
            <a:ext cx="5184775" cy="658812"/>
            <a:chOff x="1247" y="3670"/>
            <a:chExt cx="3220" cy="415"/>
          </a:xfrm>
        </p:grpSpPr>
        <p:cxnSp>
          <p:nvCxnSpPr>
            <p:cNvPr id="461" name="Shape 461"/>
            <p:cNvCxnSpPr/>
            <p:nvPr/>
          </p:nvCxnSpPr>
          <p:spPr>
            <a:xfrm>
              <a:off x="4459" y="3670"/>
              <a:ext cx="0" cy="414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lg" w="lg" type="triangle"/>
              <a:tailEnd len="med" w="med" type="none"/>
            </a:ln>
          </p:spPr>
        </p:cxnSp>
        <p:cxnSp>
          <p:nvCxnSpPr>
            <p:cNvPr id="462" name="Shape 462"/>
            <p:cNvCxnSpPr/>
            <p:nvPr/>
          </p:nvCxnSpPr>
          <p:spPr>
            <a:xfrm>
              <a:off x="1255" y="3761"/>
              <a:ext cx="0" cy="323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lg" w="lg" type="triangle"/>
              <a:tailEnd len="med" w="med" type="none"/>
            </a:ln>
          </p:spPr>
        </p:cxnSp>
        <p:cxnSp>
          <p:nvCxnSpPr>
            <p:cNvPr id="463" name="Shape 463"/>
            <p:cNvCxnSpPr/>
            <p:nvPr/>
          </p:nvCxnSpPr>
          <p:spPr>
            <a:xfrm>
              <a:off x="1247" y="4086"/>
              <a:ext cx="479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64" name="Shape 464"/>
            <p:cNvCxnSpPr/>
            <p:nvPr/>
          </p:nvCxnSpPr>
          <p:spPr>
            <a:xfrm>
              <a:off x="4059" y="4084"/>
              <a:ext cx="408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465" name="Shape 465"/>
          <p:cNvGrpSpPr/>
          <p:nvPr/>
        </p:nvGrpSpPr>
        <p:grpSpPr>
          <a:xfrm>
            <a:off x="1941512" y="530224"/>
            <a:ext cx="5135562" cy="2667000"/>
            <a:chOff x="1222" y="333"/>
            <a:chExt cx="3235" cy="1680"/>
          </a:xfrm>
        </p:grpSpPr>
        <p:cxnSp>
          <p:nvCxnSpPr>
            <p:cNvPr id="466" name="Shape 466"/>
            <p:cNvCxnSpPr/>
            <p:nvPr/>
          </p:nvCxnSpPr>
          <p:spPr>
            <a:xfrm>
              <a:off x="4447" y="333"/>
              <a:ext cx="0" cy="168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467" name="Shape 467"/>
            <p:cNvCxnSpPr/>
            <p:nvPr/>
          </p:nvCxnSpPr>
          <p:spPr>
            <a:xfrm>
              <a:off x="1227" y="346"/>
              <a:ext cx="69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68" name="Shape 468"/>
            <p:cNvCxnSpPr/>
            <p:nvPr/>
          </p:nvCxnSpPr>
          <p:spPr>
            <a:xfrm>
              <a:off x="3777" y="335"/>
              <a:ext cx="68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69" name="Shape 469"/>
            <p:cNvCxnSpPr/>
            <p:nvPr/>
          </p:nvCxnSpPr>
          <p:spPr>
            <a:xfrm>
              <a:off x="1222" y="346"/>
              <a:ext cx="0" cy="453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 txBox="1"/>
          <p:nvPr>
            <p:ph type="title"/>
          </p:nvPr>
        </p:nvSpPr>
        <p:spPr>
          <a:xfrm>
            <a:off x="179511" y="260647"/>
            <a:ext cx="8964488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FF00"/>
              </a:buClr>
              <a:buSzPct val="25000"/>
              <a:buFont typeface="Arial"/>
              <a:buNone/>
            </a:pPr>
            <a:br>
              <a:rPr b="0" i="0" lang="th-TH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th-TH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ความรับผิดชอบของฝ่ายบริหาร</a:t>
            </a:r>
            <a:br>
              <a:rPr b="1" i="0" lang="th-TH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th-TH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ต่อการควบคุมภายใน</a:t>
            </a:r>
          </a:p>
        </p:txBody>
      </p:sp>
      <p:grpSp>
        <p:nvGrpSpPr>
          <p:cNvPr id="477" name="Shape 477"/>
          <p:cNvGrpSpPr/>
          <p:nvPr/>
        </p:nvGrpSpPr>
        <p:grpSpPr>
          <a:xfrm>
            <a:off x="1475655" y="1635258"/>
            <a:ext cx="6096000" cy="4051081"/>
            <a:chOff x="0" y="6458"/>
            <a:chExt cx="6096000" cy="4051081"/>
          </a:xfrm>
        </p:grpSpPr>
        <p:sp>
          <p:nvSpPr>
            <p:cNvPr id="478" name="Shape 478"/>
            <p:cNvSpPr/>
            <p:nvPr/>
          </p:nvSpPr>
          <p:spPr>
            <a:xfrm>
              <a:off x="0" y="464018"/>
              <a:ext cx="6096000" cy="781199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D3461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9" name="Shape 479"/>
            <p:cNvSpPr/>
            <p:nvPr/>
          </p:nvSpPr>
          <p:spPr>
            <a:xfrm>
              <a:off x="304800" y="6458"/>
              <a:ext cx="4267199" cy="915120"/>
            </a:xfrm>
            <a:prstGeom prst="roundRect">
              <a:avLst>
                <a:gd fmla="val 16667" name="adj"/>
              </a:avLst>
            </a:prstGeom>
            <a:solidFill>
              <a:srgbClr val="B9FFDC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0" name="Shape 480"/>
            <p:cNvSpPr txBox="1"/>
            <p:nvPr/>
          </p:nvSpPr>
          <p:spPr>
            <a:xfrm>
              <a:off x="304800" y="6458"/>
              <a:ext cx="4267199" cy="9151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61275" rIns="161275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1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ผู้บริหารระดับสูง</a:t>
              </a:r>
            </a:p>
          </p:txBody>
        </p:sp>
        <p:sp>
          <p:nvSpPr>
            <p:cNvPr id="481" name="Shape 481"/>
            <p:cNvSpPr/>
            <p:nvPr/>
          </p:nvSpPr>
          <p:spPr>
            <a:xfrm>
              <a:off x="0" y="1870178"/>
              <a:ext cx="6096000" cy="781199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D3461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2" name="Shape 482"/>
            <p:cNvSpPr/>
            <p:nvPr/>
          </p:nvSpPr>
          <p:spPr>
            <a:xfrm>
              <a:off x="304800" y="1412619"/>
              <a:ext cx="4267199" cy="915120"/>
            </a:xfrm>
            <a:prstGeom prst="roundRect">
              <a:avLst>
                <a:gd fmla="val 16667" name="adj"/>
              </a:avLst>
            </a:prstGeom>
            <a:solidFill>
              <a:srgbClr val="FFFF99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3" name="Shape 483"/>
            <p:cNvSpPr txBox="1"/>
            <p:nvPr/>
          </p:nvSpPr>
          <p:spPr>
            <a:xfrm>
              <a:off x="304800" y="1412619"/>
              <a:ext cx="4267199" cy="9151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61275" rIns="161275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1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ผู้บริหารระดับรองลงมาทุกระดับ</a:t>
              </a:r>
            </a:p>
          </p:txBody>
        </p:sp>
        <p:sp>
          <p:nvSpPr>
            <p:cNvPr id="484" name="Shape 484"/>
            <p:cNvSpPr/>
            <p:nvPr/>
          </p:nvSpPr>
          <p:spPr>
            <a:xfrm>
              <a:off x="0" y="3276340"/>
              <a:ext cx="6096000" cy="781199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D3461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5" name="Shape 485"/>
            <p:cNvSpPr/>
            <p:nvPr/>
          </p:nvSpPr>
          <p:spPr>
            <a:xfrm>
              <a:off x="304800" y="2818780"/>
              <a:ext cx="4267199" cy="915120"/>
            </a:xfrm>
            <a:prstGeom prst="roundRect">
              <a:avLst>
                <a:gd fmla="val 16667" name="adj"/>
              </a:avLst>
            </a:prstGeom>
            <a:solidFill>
              <a:srgbClr val="00B0F0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6" name="Shape 486"/>
            <p:cNvSpPr txBox="1"/>
            <p:nvPr/>
          </p:nvSpPr>
          <p:spPr>
            <a:xfrm>
              <a:off x="304800" y="2818780"/>
              <a:ext cx="4267199" cy="9151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61275" rIns="161275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1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หน่วยตรวจสอบภายใน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Shape 493"/>
          <p:cNvSpPr txBox="1"/>
          <p:nvPr>
            <p:ph type="title"/>
          </p:nvPr>
        </p:nvSpPr>
        <p:spPr>
          <a:xfrm>
            <a:off x="539552" y="260647"/>
            <a:ext cx="8229600" cy="1143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FF00"/>
              </a:buClr>
              <a:buSzPct val="25000"/>
              <a:buFont typeface="Arial"/>
              <a:buNone/>
            </a:pPr>
            <a:br>
              <a:rPr b="0" i="0" lang="th-TH" sz="2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th-TH" sz="4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ผู้บริหารระดับสูง</a:t>
            </a:r>
          </a:p>
        </p:txBody>
      </p:sp>
      <p:sp>
        <p:nvSpPr>
          <p:cNvPr id="494" name="Shape 494"/>
          <p:cNvSpPr txBox="1"/>
          <p:nvPr>
            <p:ph idx="1" type="body"/>
          </p:nvPr>
        </p:nvSpPr>
        <p:spPr>
          <a:xfrm>
            <a:off x="457200" y="1600200"/>
            <a:ext cx="8186737" cy="497204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6075" lvl="0" marL="34607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3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37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■  </a:t>
            </a:r>
            <a:r>
              <a:rPr b="1" i="0" lang="th-TH" sz="3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b="1" i="0" lang="th-TH" sz="37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กำหนดหรือออกแบบการควบคุมภายในขององค์กร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•"/>
            </a:pPr>
            <a:r>
              <a:rPr b="1" i="0" lang="th-TH" sz="37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สร้างสภาพแวดล้อมการควบคุมที่ดี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•"/>
            </a:pPr>
            <a:r>
              <a:rPr b="1" i="0" lang="th-TH" sz="37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ปฏิบัติตนให้เป็นตัวอย่างที่ดีในเรื่องความซื่อสัตย์    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1" i="0" lang="th-TH" sz="37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    ความมีคุณธรรม และจริยธรรม        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•"/>
            </a:pPr>
            <a:r>
              <a:rPr b="1" i="0" lang="th-TH" sz="37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จัดให้มีและให้ความสำคัญหน่วยตรวจสอบภายใน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•"/>
            </a:pPr>
            <a:r>
              <a:rPr b="1" i="0" lang="th-TH" sz="37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สนับสนุนกระบวนการประเมินการควบคุมภายใน  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1" i="0" lang="th-TH" sz="37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    และการบริหารความเสี่ยง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e01846_" id="495" name="Shape 4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16462" y="5157787"/>
            <a:ext cx="3282950" cy="139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Shape 502"/>
          <p:cNvSpPr txBox="1"/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0000"/>
              </a:buClr>
              <a:buSzPct val="25000"/>
              <a:buFont typeface="Arial"/>
              <a:buNone/>
            </a:pPr>
            <a:br>
              <a:rPr b="0" i="0" lang="th-TH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th-TH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     </a:t>
            </a:r>
            <a:r>
              <a:rPr b="1" i="0" lang="th-TH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ผู้บริหารระดับรองลงมา</a:t>
            </a:r>
          </a:p>
        </p:txBody>
      </p:sp>
      <p:sp>
        <p:nvSpPr>
          <p:cNvPr id="503" name="Shape 503"/>
          <p:cNvSpPr txBox="1"/>
          <p:nvPr>
            <p:ph idx="1" type="body"/>
          </p:nvPr>
        </p:nvSpPr>
        <p:spPr>
          <a:xfrm>
            <a:off x="467543" y="2132856"/>
            <a:ext cx="8229600" cy="410403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6075" lvl="0" marL="34607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B050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☺</a:t>
            </a:r>
            <a:r>
              <a:rPr b="1" i="0" lang="th-TH" sz="2600" u="none" cap="none" strike="noStrike">
                <a:solidFill>
                  <a:srgbClr val="FAC090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 </a:t>
            </a:r>
            <a:r>
              <a:rPr b="1" i="0" lang="th-TH" sz="2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กำหนดหรือออกแบบการควบคุมภายในส่วนงานที่ได้รับ 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788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   มอบหมาย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788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B050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☺</a:t>
            </a:r>
            <a:r>
              <a:rPr b="1" i="0" lang="th-TH" sz="2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ติดตามประเมินประสิทธิภาพผลการปฏิบัติงานภายใต้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788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    การควบคุมที่นำมาใช้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788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B050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☺</a:t>
            </a:r>
            <a:r>
              <a:rPr b="1" i="0" lang="th-TH" sz="26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2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แก้ไขหรือปรับปรุงการควบคุมภายในตามผลการประเมิน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788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    การควบคุมภายในส่วนงานที่ได้รับมอบหมาย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788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2600" u="none" cap="none" strike="noStrike">
                <a:solidFill>
                  <a:srgbClr val="00B050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☺</a:t>
            </a:r>
            <a:r>
              <a:rPr b="1" i="0" lang="th-TH" sz="2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ปลูกฝังผู้ใต้บังคับบัญชาให้มีวินัย จิตสำนึกที่ดี มีความเข้าใจ</a:t>
            </a:r>
          </a:p>
          <a:p>
            <a:pPr indent="-346075" lvl="0" marL="346075" marR="0" rtl="0" algn="l">
              <a:lnSpc>
                <a:spcPct val="90000"/>
              </a:lnSpc>
              <a:spcBef>
                <a:spcPts val="788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    และเห็นความสำคัญของการควบคุมภายใน</a:t>
            </a:r>
          </a:p>
        </p:txBody>
      </p:sp>
      <p:pic>
        <p:nvPicPr>
          <p:cNvPr descr="pe02484_" id="504" name="Shape 5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209799" cy="185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ผลการค้นหารูปภาพสำหรับ พระบรมราโชวาท วันข้าราชการพลเรือน" id="111" name="Shape 1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04119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 txBox="1"/>
          <p:nvPr>
            <p:ph type="title"/>
          </p:nvPr>
        </p:nvSpPr>
        <p:spPr>
          <a:xfrm>
            <a:off x="179388" y="214312"/>
            <a:ext cx="8856662" cy="1143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FF00"/>
              </a:buClr>
              <a:buSzPct val="25000"/>
              <a:buFont typeface="Arial"/>
              <a:buNone/>
            </a:pPr>
            <a:br>
              <a:rPr b="0" i="0" lang="th-TH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th-TH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การตรวจสอบภายใน</a:t>
            </a:r>
          </a:p>
        </p:txBody>
      </p:sp>
      <p:sp>
        <p:nvSpPr>
          <p:cNvPr id="512" name="Shape 512"/>
          <p:cNvSpPr txBox="1"/>
          <p:nvPr>
            <p:ph idx="1" type="body"/>
          </p:nvPr>
        </p:nvSpPr>
        <p:spPr>
          <a:xfrm>
            <a:off x="2411759" y="1428750"/>
            <a:ext cx="5781252" cy="5429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6075" lvl="0" marL="346075" marR="0" rtl="0" algn="l"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ct val="25000"/>
              <a:buFont typeface="Arial"/>
              <a:buNone/>
            </a:pPr>
            <a:r>
              <a:rPr b="0" i="0" lang="th-TH" sz="2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2800" u="none" cap="none" strike="noStrike">
                <a:solidFill>
                  <a:srgbClr val="0000FF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♣ </a:t>
            </a:r>
            <a:r>
              <a:rPr b="1" i="0" lang="th-TH" sz="2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จัดให้มีหน่วยตรวจสอบภายใน</a:t>
            </a:r>
          </a:p>
          <a:p>
            <a:pPr indent="-346075" lvl="0" marL="346075" marR="0" rtl="0" algn="l">
              <a:spcBef>
                <a:spcPts val="863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♣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ให้การยอมรับงานตรวจสอบภายในเป็นส่วนหนึ่ง</a:t>
            </a:r>
          </a:p>
          <a:p>
            <a:pPr indent="-346075" lvl="0" marL="346075" marR="0" rtl="0" algn="l">
              <a:spcBef>
                <a:spcPts val="863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 ของการควบคุมภายในของหน่วยงาน</a:t>
            </a:r>
          </a:p>
          <a:p>
            <a:pPr indent="-346075" lvl="0" marL="346075" marR="0" rtl="0" algn="l">
              <a:spcBef>
                <a:spcPts val="863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♣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สร้างความมั่นใจแก่หน่วยตรวจสอบภายใน</a:t>
            </a:r>
          </a:p>
          <a:p>
            <a:pPr indent="-346075" lvl="0" marL="346075" marR="0" rtl="0" algn="l">
              <a:spcBef>
                <a:spcPts val="863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 ต่อความเป็นอิสระในวิชาชีพ</a:t>
            </a:r>
          </a:p>
          <a:p>
            <a:pPr indent="-346075" lvl="0" marL="346075" marR="0" rtl="0" algn="l">
              <a:spcBef>
                <a:spcPts val="863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♣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มอบหมายให้หน่วยตรวจสอบภายในรับผิดชอบในการ</a:t>
            </a:r>
          </a:p>
          <a:p>
            <a:pPr indent="-346075" lvl="0" marL="346075" marR="0" rtl="0" algn="l">
              <a:spcBef>
                <a:spcPts val="863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00FF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  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ประเมินผลการควบคุมภายในโดยอิสระ</a:t>
            </a:r>
          </a:p>
          <a:p>
            <a:pPr indent="-346075" lvl="0" marL="346075" marR="0" rtl="0" algn="l">
              <a:spcBef>
                <a:spcPts val="863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♣ </a:t>
            </a: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จัดให้มีระบบติดตามผลในการปฏิบัติตามข้อเสนอแนะ</a:t>
            </a:r>
          </a:p>
          <a:p>
            <a:pPr indent="-346075" lvl="0" marL="346075" marR="0" rtl="0" algn="l">
              <a:spcBef>
                <a:spcPts val="863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2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 ของผู้ตรวจสอบภายใน</a:t>
            </a:r>
          </a:p>
          <a:p>
            <a:pPr indent="-346075" lvl="0" marL="346075" marR="0" rtl="0" algn="l">
              <a:spcBef>
                <a:spcPts val="58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rgbClr val="0000FF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descr="bl00347_" id="513" name="Shape 5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71625"/>
            <a:ext cx="1939925" cy="404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0" name="Shape 520"/>
          <p:cNvGrpSpPr/>
          <p:nvPr/>
        </p:nvGrpSpPr>
        <p:grpSpPr>
          <a:xfrm>
            <a:off x="2121397" y="1415193"/>
            <a:ext cx="4263428" cy="3955602"/>
            <a:chOff x="861765" y="2418"/>
            <a:chExt cx="4263428" cy="3955602"/>
          </a:xfrm>
        </p:grpSpPr>
        <p:sp>
          <p:nvSpPr>
            <p:cNvPr id="521" name="Shape 521"/>
            <p:cNvSpPr/>
            <p:nvPr/>
          </p:nvSpPr>
          <p:spPr>
            <a:xfrm>
              <a:off x="966066" y="2418"/>
              <a:ext cx="1571108" cy="1357598"/>
            </a:xfrm>
            <a:prstGeom prst="ellipse">
              <a:avLst/>
            </a:prstGeom>
            <a:solidFill>
              <a:srgbClr val="0000FF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2" name="Shape 522"/>
            <p:cNvSpPr txBox="1"/>
            <p:nvPr/>
          </p:nvSpPr>
          <p:spPr>
            <a:xfrm>
              <a:off x="966066" y="2418"/>
              <a:ext cx="1571108" cy="13575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20300" rIns="20300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บทบาทผู้บริหารต่อการควบคุมภายใน</a:t>
              </a:r>
            </a:p>
          </p:txBody>
        </p:sp>
        <p:sp>
          <p:nvSpPr>
            <p:cNvPr id="523" name="Shape 523"/>
            <p:cNvSpPr/>
            <p:nvPr/>
          </p:nvSpPr>
          <p:spPr>
            <a:xfrm>
              <a:off x="1226762" y="1453791"/>
              <a:ext cx="669814" cy="669814"/>
            </a:xfrm>
            <a:prstGeom prst="mathPlus">
              <a:avLst>
                <a:gd fmla="val 23520" name="adj1"/>
              </a:avLst>
            </a:prstGeom>
            <a:solidFill>
              <a:srgbClr val="E5AFA9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4" name="Shape 524"/>
            <p:cNvSpPr txBox="1"/>
            <p:nvPr/>
          </p:nvSpPr>
          <p:spPr>
            <a:xfrm>
              <a:off x="1226762" y="1453791"/>
              <a:ext cx="669814" cy="66981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rIns="0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5" name="Shape 525"/>
            <p:cNvSpPr/>
            <p:nvPr/>
          </p:nvSpPr>
          <p:spPr>
            <a:xfrm>
              <a:off x="861765" y="2217380"/>
              <a:ext cx="1827196" cy="1740639"/>
            </a:xfrm>
            <a:prstGeom prst="ellipse">
              <a:avLst/>
            </a:prstGeom>
            <a:solidFill>
              <a:srgbClr val="7030A0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6" name="Shape 526"/>
            <p:cNvSpPr txBox="1"/>
            <p:nvPr/>
          </p:nvSpPr>
          <p:spPr>
            <a:xfrm>
              <a:off x="861765" y="2217380"/>
              <a:ext cx="1827196" cy="17406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300" lIns="20300" rIns="20300" tIns="203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บทบาทของผู้ตรวจสอบภายในต่อการประเมินผลระบบการควบคุมภายใน</a:t>
              </a:r>
            </a:p>
          </p:txBody>
        </p:sp>
        <p:sp>
          <p:nvSpPr>
            <p:cNvPr id="527" name="Shape 527"/>
            <p:cNvSpPr/>
            <p:nvPr/>
          </p:nvSpPr>
          <p:spPr>
            <a:xfrm>
              <a:off x="2664296" y="1656184"/>
              <a:ext cx="222511" cy="429604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E5AFA9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8" name="Shape 528"/>
            <p:cNvSpPr txBox="1"/>
            <p:nvPr/>
          </p:nvSpPr>
          <p:spPr>
            <a:xfrm>
              <a:off x="2664296" y="1656184"/>
              <a:ext cx="222511" cy="4296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rIns="0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9" name="Shape 529"/>
            <p:cNvSpPr/>
            <p:nvPr/>
          </p:nvSpPr>
          <p:spPr>
            <a:xfrm>
              <a:off x="3108797" y="936104"/>
              <a:ext cx="2016396" cy="2088227"/>
            </a:xfrm>
            <a:prstGeom prst="ellipse">
              <a:avLst/>
            </a:prstGeom>
            <a:solidFill>
              <a:srgbClr val="D34614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30" name="Shape 530"/>
            <p:cNvSpPr txBox="1"/>
            <p:nvPr/>
          </p:nvSpPr>
          <p:spPr>
            <a:xfrm>
              <a:off x="3108797" y="936104"/>
              <a:ext cx="2016396" cy="20882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0625" lIns="40625" rIns="40625" tIns="406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การควบคุมภายใน</a:t>
              </a:r>
            </a:p>
            <a:p>
              <a:pPr indent="0" lvl="0" marL="0" marR="0" rtl="0" algn="ctr">
                <a:lnSpc>
                  <a:spcPct val="90000"/>
                </a:lnSpc>
                <a:spcBef>
                  <a:spcPts val="112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(ตามมาตรฐานการควบคุมภายในฯ)</a:t>
              </a:r>
            </a:p>
          </p:txBody>
        </p:sp>
      </p:grpSp>
      <p:sp>
        <p:nvSpPr>
          <p:cNvPr id="531" name="Shape 531"/>
          <p:cNvSpPr txBox="1"/>
          <p:nvPr/>
        </p:nvSpPr>
        <p:spPr>
          <a:xfrm>
            <a:off x="0" y="332656"/>
            <a:ext cx="9090035" cy="584774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การกำหนดโครงสร้างการควบคุมภายในและดำรงรักษาไว้ให้มีประสิทธิภาพ</a:t>
            </a:r>
          </a:p>
        </p:txBody>
      </p:sp>
      <p:sp>
        <p:nvSpPr>
          <p:cNvPr id="532" name="Shape 532"/>
          <p:cNvSpPr txBox="1"/>
          <p:nvPr/>
        </p:nvSpPr>
        <p:spPr>
          <a:xfrm>
            <a:off x="6372200" y="1844824"/>
            <a:ext cx="2610010" cy="286232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การบริหารทรัพยากรบุคคล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แบ่งแยกหน้าที่และความรับผิดชอบ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เพื่อป้องกันความเสี่ยงหาย/การทุจริต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วัดผลสำเร็จของการปฏิบัติงาน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(แผน-ผล)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ควบคุม/ป้องกันระบบการประมวลผล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ข้อมูลด้วยคอมพิวเตอร์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วิธีการ/สอบทานการควบคุมทรัพย์สิน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เพื่อป้องกันมิให้เกิดการสูญหาย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วิธีการ/ควบคุมการเข้าถึงทรัพย์สิน  </a:t>
            </a:r>
          </a:p>
        </p:txBody>
      </p:sp>
      <p:sp>
        <p:nvSpPr>
          <p:cNvPr id="533" name="Shape 533"/>
          <p:cNvSpPr txBox="1"/>
          <p:nvPr/>
        </p:nvSpPr>
        <p:spPr>
          <a:xfrm>
            <a:off x="0" y="1268759"/>
            <a:ext cx="3076483" cy="23083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การสร้างสภาพแวดล้อมที่ดี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การแต่งตั้งบุคลากร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การมอบอำนาจให้ชัดเจน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จัดสายการบังคับบัญชาที่เหมาะสม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พัฒนาระบบข้อมูลสารสนเทศ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และการสื่อสาร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สนับสนุนกระบวนการประเมิน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การควบคุมภายในและการบริหารความเสี่ยง  </a:t>
            </a:r>
          </a:p>
        </p:txBody>
      </p:sp>
      <p:sp>
        <p:nvSpPr>
          <p:cNvPr id="534" name="Shape 534"/>
          <p:cNvSpPr txBox="1"/>
          <p:nvPr/>
        </p:nvSpPr>
        <p:spPr>
          <a:xfrm>
            <a:off x="0" y="4005064"/>
            <a:ext cx="3988592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รายงาน/เสนอแนะให้ผู้บริหาร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ให้คำแนะนำ/วิธีการให้แก่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หน่วยรับตรวจ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ค้นคว้าวิธีการใหม่ๆ ลด/ป้องกัน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จุดอ่อนการควบคุมภายใน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ติดตามผลการปรับปรุงการควบคุมภายในตามแผนปฏิบัติงาน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ประสานงานกับผู้ตรวจสอบภายนอก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Shape 539"/>
          <p:cNvSpPr/>
          <p:nvPr/>
        </p:nvSpPr>
        <p:spPr>
          <a:xfrm>
            <a:off x="899591" y="404663"/>
            <a:ext cx="7215213" cy="546099"/>
          </a:xfrm>
          <a:prstGeom prst="rect">
            <a:avLst/>
          </a:prstGeom>
          <a:solidFill>
            <a:srgbClr val="F4B19A"/>
          </a:solidFill>
          <a:ln>
            <a:noFill/>
          </a:ln>
          <a:effectLst>
            <a:outerShdw blurRad="50799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800">
                <a:solidFill>
                  <a:srgbClr val="00CC00"/>
                </a:solidFill>
                <a:latin typeface="Arial"/>
                <a:ea typeface="Arial"/>
                <a:cs typeface="Arial"/>
                <a:sym typeface="Arial"/>
              </a:rPr>
              <a:t>การพัฒนาการควบคุมภายใน  </a:t>
            </a:r>
          </a:p>
        </p:txBody>
      </p:sp>
      <p:grpSp>
        <p:nvGrpSpPr>
          <p:cNvPr id="540" name="Shape 540"/>
          <p:cNvGrpSpPr/>
          <p:nvPr/>
        </p:nvGrpSpPr>
        <p:grpSpPr>
          <a:xfrm>
            <a:off x="1187624" y="1485279"/>
            <a:ext cx="6096000" cy="4063007"/>
            <a:chOff x="0" y="496"/>
            <a:chExt cx="6096000" cy="4063007"/>
          </a:xfrm>
        </p:grpSpPr>
        <p:sp>
          <p:nvSpPr>
            <p:cNvPr id="541" name="Shape 541"/>
            <p:cNvSpPr/>
            <p:nvPr/>
          </p:nvSpPr>
          <p:spPr>
            <a:xfrm>
              <a:off x="2438399" y="496"/>
              <a:ext cx="3657600" cy="1934764"/>
            </a:xfrm>
            <a:prstGeom prst="rightArrow">
              <a:avLst>
                <a:gd fmla="val 75000" name="adj1"/>
                <a:gd fmla="val 50000" name="adj2"/>
              </a:avLst>
            </a:prstGeom>
            <a:solidFill>
              <a:srgbClr val="EFCECA">
                <a:alpha val="89803"/>
              </a:srgbClr>
            </a:solidFill>
            <a:ln cap="flat" cmpd="sng" w="12700">
              <a:solidFill>
                <a:srgbClr val="EFCECA">
                  <a:alpha val="89803"/>
                </a:srgbClr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2" name="Shape 542"/>
            <p:cNvSpPr txBox="1"/>
            <p:nvPr/>
          </p:nvSpPr>
          <p:spPr>
            <a:xfrm>
              <a:off x="2438399" y="496"/>
              <a:ext cx="3657600" cy="19347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325" lIns="13325" rIns="13325" tIns="13325">
              <a:noAutofit/>
            </a:bodyPr>
            <a:lstStyle/>
            <a:p>
              <a:pPr indent="-2286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Arial"/>
                <a:buChar char="•"/>
              </a:pPr>
              <a:r>
                <a:rPr b="1" i="0" lang="th-TH" sz="2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คณะกรรมการตรวจเงินแผ่นดิน</a:t>
              </a: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15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Arial"/>
                <a:buChar char="•"/>
              </a:pPr>
              <a:r>
                <a:rPr b="1" i="0" lang="th-TH" sz="2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สำนักนายกรัฐมนตรี</a:t>
              </a:r>
            </a:p>
          </p:txBody>
        </p:sp>
        <p:sp>
          <p:nvSpPr>
            <p:cNvPr id="543" name="Shape 543"/>
            <p:cNvSpPr/>
            <p:nvPr/>
          </p:nvSpPr>
          <p:spPr>
            <a:xfrm>
              <a:off x="0" y="496"/>
              <a:ext cx="2438399" cy="1934764"/>
            </a:xfrm>
            <a:prstGeom prst="roundRect">
              <a:avLst>
                <a:gd fmla="val 16667" name="adj"/>
              </a:avLst>
            </a:prstGeom>
            <a:solidFill>
              <a:srgbClr val="D34614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4" name="Shape 544"/>
            <p:cNvSpPr txBox="1"/>
            <p:nvPr/>
          </p:nvSpPr>
          <p:spPr>
            <a:xfrm>
              <a:off x="0" y="496"/>
              <a:ext cx="2438399" cy="19347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4775" lIns="209550" rIns="209550" tIns="104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5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กลไกภายนอก</a:t>
              </a:r>
            </a:p>
          </p:txBody>
        </p:sp>
        <p:sp>
          <p:nvSpPr>
            <p:cNvPr id="545" name="Shape 545"/>
            <p:cNvSpPr/>
            <p:nvPr/>
          </p:nvSpPr>
          <p:spPr>
            <a:xfrm>
              <a:off x="2438400" y="2128738"/>
              <a:ext cx="3657600" cy="1934764"/>
            </a:xfrm>
            <a:prstGeom prst="rightArrow">
              <a:avLst>
                <a:gd fmla="val 75000" name="adj1"/>
                <a:gd fmla="val 50000" name="adj2"/>
              </a:avLst>
            </a:prstGeom>
            <a:solidFill>
              <a:srgbClr val="EFCECA">
                <a:alpha val="89803"/>
              </a:srgbClr>
            </a:solidFill>
            <a:ln cap="flat" cmpd="sng" w="12700">
              <a:solidFill>
                <a:srgbClr val="EFCECA">
                  <a:alpha val="89803"/>
                </a:srgbClr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6" name="Shape 546"/>
            <p:cNvSpPr txBox="1"/>
            <p:nvPr/>
          </p:nvSpPr>
          <p:spPr>
            <a:xfrm>
              <a:off x="2438400" y="2128738"/>
              <a:ext cx="3657600" cy="19347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325" lIns="13325" rIns="13325" tIns="13325">
              <a:noAutofit/>
            </a:bodyPr>
            <a:lstStyle/>
            <a:p>
              <a:pPr indent="-2286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Arial"/>
                <a:buChar char="•"/>
              </a:pPr>
              <a:r>
                <a:rPr b="1" i="0" lang="th-TH" sz="2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คณะกรรมการบริหารและฝ่ายบริหารระดับสูง</a:t>
              </a: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15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Arial"/>
                <a:buChar char="•"/>
              </a:pPr>
              <a:r>
                <a:rPr b="1" i="0" lang="th-TH" sz="2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หัวหน้าส่วนงานย่อยและผู้ปฏิบัติงาน</a:t>
              </a: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15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Arial"/>
                <a:buChar char="•"/>
              </a:pPr>
              <a:r>
                <a:rPr b="1" i="0" lang="th-TH" sz="21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ผู้ตรวจสอบภายใน</a:t>
              </a:r>
            </a:p>
          </p:txBody>
        </p:sp>
        <p:sp>
          <p:nvSpPr>
            <p:cNvPr id="547" name="Shape 547"/>
            <p:cNvSpPr/>
            <p:nvPr/>
          </p:nvSpPr>
          <p:spPr>
            <a:xfrm>
              <a:off x="0" y="2128738"/>
              <a:ext cx="2438399" cy="1934764"/>
            </a:xfrm>
            <a:prstGeom prst="roundRect">
              <a:avLst>
                <a:gd fmla="val 16667" name="adj"/>
              </a:avLst>
            </a:prstGeom>
            <a:solidFill>
              <a:srgbClr val="D34614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8" name="Shape 548"/>
            <p:cNvSpPr txBox="1"/>
            <p:nvPr/>
          </p:nvSpPr>
          <p:spPr>
            <a:xfrm>
              <a:off x="0" y="2128738"/>
              <a:ext cx="2438399" cy="19347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4775" lIns="209550" rIns="209550" tIns="104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5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กลไกภายใน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Shape 553"/>
          <p:cNvSpPr/>
          <p:nvPr/>
        </p:nvSpPr>
        <p:spPr>
          <a:xfrm rot="5400000">
            <a:off x="1645321" y="569199"/>
            <a:ext cx="1567075" cy="3000395"/>
          </a:xfrm>
          <a:prstGeom prst="homePlate">
            <a:avLst>
              <a:gd fmla="val 50000" name="adj"/>
            </a:avLst>
          </a:prstGeom>
          <a:solidFill>
            <a:srgbClr val="D0BBBB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54" name="Shape 554"/>
          <p:cNvSpPr/>
          <p:nvPr/>
        </p:nvSpPr>
        <p:spPr>
          <a:xfrm>
            <a:off x="1000100" y="285728"/>
            <a:ext cx="7215213" cy="546099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0799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800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ประเภทของการควบคุม  </a:t>
            </a:r>
          </a:p>
        </p:txBody>
      </p:sp>
      <p:sp>
        <p:nvSpPr>
          <p:cNvPr id="555" name="Shape 555"/>
          <p:cNvSpPr/>
          <p:nvPr/>
        </p:nvSpPr>
        <p:spPr>
          <a:xfrm>
            <a:off x="683568" y="3068959"/>
            <a:ext cx="3500461" cy="3500461"/>
          </a:xfrm>
          <a:prstGeom prst="roundRect">
            <a:avLst>
              <a:gd fmla="val 16667" name="adj"/>
            </a:avLst>
          </a:prstGeom>
          <a:solidFill>
            <a:srgbClr val="DF695B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  <a:effectLst>
            <a:outerShdw blurRad="76200" kx="-1200000" rotWithShape="0" algn="bl" sy="23000" ky="-1200000">
              <a:srgbClr val="000000">
                <a:alpha val="2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Shape 556"/>
          <p:cNvSpPr/>
          <p:nvPr/>
        </p:nvSpPr>
        <p:spPr>
          <a:xfrm>
            <a:off x="4929189" y="3214685"/>
            <a:ext cx="3286148" cy="3429023"/>
          </a:xfrm>
          <a:prstGeom prst="roundRect">
            <a:avLst>
              <a:gd fmla="val 16667" name="adj"/>
            </a:avLst>
          </a:prstGeom>
          <a:solidFill>
            <a:srgbClr val="99FF99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  <a:effectLst>
            <a:outerShdw blurRad="76200" kx="-1200000" rotWithShape="0" algn="bl" sy="23000" ky="-1200000">
              <a:srgbClr val="000000">
                <a:alpha val="2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Shape 557"/>
          <p:cNvSpPr txBox="1"/>
          <p:nvPr/>
        </p:nvSpPr>
        <p:spPr>
          <a:xfrm>
            <a:off x="714347" y="3429000"/>
            <a:ext cx="3357563" cy="31085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2060"/>
                </a:solidFill>
                <a:latin typeface="Garamond"/>
                <a:ea typeface="Garamond"/>
                <a:cs typeface="Garamond"/>
                <a:sym typeface="Garamond"/>
              </a:rPr>
              <a:t> นโยบายและระเบียบ วิธี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2060"/>
                </a:solidFill>
                <a:latin typeface="Garamond"/>
                <a:ea typeface="Garamond"/>
                <a:cs typeface="Garamond"/>
                <a:sym typeface="Garamond"/>
              </a:rPr>
              <a:t>  ปฏิบัติ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2060"/>
                </a:solidFill>
                <a:latin typeface="Garamond"/>
                <a:ea typeface="Garamond"/>
                <a:cs typeface="Garamond"/>
                <a:sym typeface="Garamond"/>
              </a:rPr>
              <a:t> โครงสร้างองค์การ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2060"/>
                </a:solidFill>
                <a:latin typeface="Garamond"/>
                <a:ea typeface="Garamond"/>
                <a:cs typeface="Garamond"/>
                <a:sym typeface="Garamond"/>
              </a:rPr>
              <a:t> ขั้นตอนการปฏิบัติงาน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2060"/>
                </a:solidFill>
                <a:latin typeface="Garamond"/>
                <a:ea typeface="Garamond"/>
                <a:cs typeface="Garamond"/>
                <a:sym typeface="Garamond"/>
              </a:rPr>
              <a:t> การกำหนดงานในหน้าที่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2060"/>
                </a:solidFill>
                <a:latin typeface="Garamond"/>
                <a:ea typeface="Garamond"/>
                <a:cs typeface="Garamond"/>
                <a:sym typeface="Garamond"/>
              </a:rPr>
              <a:t>  และ ความรับผิดชอบ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2060"/>
                </a:solidFill>
                <a:latin typeface="Garamond"/>
                <a:ea typeface="Garamond"/>
                <a:cs typeface="Garamond"/>
                <a:sym typeface="Garamond"/>
              </a:rPr>
              <a:t> การมอบหมายอำนาจ        </a:t>
            </a:r>
          </a:p>
        </p:txBody>
      </p:sp>
      <p:sp>
        <p:nvSpPr>
          <p:cNvPr id="558" name="Shape 558"/>
          <p:cNvSpPr txBox="1"/>
          <p:nvPr/>
        </p:nvSpPr>
        <p:spPr>
          <a:xfrm>
            <a:off x="5143503" y="3429000"/>
            <a:ext cx="2981325" cy="264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494141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49414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b="1" lang="th-TH" sz="2800">
                <a:solidFill>
                  <a:srgbClr val="0000FF"/>
                </a:solidFill>
                <a:latin typeface="Garamond"/>
                <a:ea typeface="Garamond"/>
                <a:cs typeface="Garamond"/>
                <a:sym typeface="Garamond"/>
              </a:rPr>
              <a:t>ความซื่อสัตย์ สุจริต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00FF"/>
                </a:solidFill>
                <a:latin typeface="Garamond"/>
                <a:ea typeface="Garamond"/>
                <a:cs typeface="Garamond"/>
                <a:sym typeface="Garamond"/>
              </a:rPr>
              <a:t> วัฒนธรรม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00FF"/>
                </a:solidFill>
                <a:latin typeface="Garamond"/>
                <a:ea typeface="Garamond"/>
                <a:cs typeface="Garamond"/>
                <a:sym typeface="Garamond"/>
              </a:rPr>
              <a:t> ความมีจริยธรรม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00FF"/>
                </a:solidFill>
                <a:latin typeface="Garamond"/>
                <a:ea typeface="Garamond"/>
                <a:cs typeface="Garamond"/>
                <a:sym typeface="Garamond"/>
              </a:rPr>
              <a:t> ภาวะผู้นำที่ดี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00FF"/>
                </a:solidFill>
                <a:latin typeface="Garamond"/>
                <a:ea typeface="Garamond"/>
                <a:cs typeface="Garamond"/>
                <a:sym typeface="Garamond"/>
              </a:rPr>
              <a:t> ความรับผิดชอบร่วม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100000"/>
              <a:buFont typeface="Garamond"/>
              <a:buChar char="•"/>
            </a:pPr>
            <a:r>
              <a:rPr b="1" lang="th-TH" sz="2800">
                <a:solidFill>
                  <a:srgbClr val="0000FF"/>
                </a:solidFill>
                <a:latin typeface="Garamond"/>
                <a:ea typeface="Garamond"/>
                <a:cs typeface="Garamond"/>
                <a:sym typeface="Garamond"/>
              </a:rPr>
              <a:t> ทัศนคติ และ จิตสำนึก</a:t>
            </a:r>
          </a:p>
        </p:txBody>
      </p:sp>
      <p:sp>
        <p:nvSpPr>
          <p:cNvPr id="559" name="Shape 559"/>
          <p:cNvSpPr/>
          <p:nvPr/>
        </p:nvSpPr>
        <p:spPr>
          <a:xfrm rot="5400000">
            <a:off x="5715007" y="642918"/>
            <a:ext cx="1714511" cy="3000395"/>
          </a:xfrm>
          <a:prstGeom prst="homePlate">
            <a:avLst>
              <a:gd fmla="val 50000" name="adj"/>
            </a:avLst>
          </a:prstGeom>
          <a:solidFill>
            <a:srgbClr val="99FF99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Shape 560"/>
          <p:cNvSpPr txBox="1"/>
          <p:nvPr/>
        </p:nvSpPr>
        <p:spPr>
          <a:xfrm>
            <a:off x="1115616" y="1484783"/>
            <a:ext cx="244169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Hard Control</a:t>
            </a:r>
          </a:p>
        </p:txBody>
      </p:sp>
      <p:sp>
        <p:nvSpPr>
          <p:cNvPr id="561" name="Shape 561"/>
          <p:cNvSpPr txBox="1"/>
          <p:nvPr/>
        </p:nvSpPr>
        <p:spPr>
          <a:xfrm>
            <a:off x="5436096" y="1556791"/>
            <a:ext cx="2260555" cy="9541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 Control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(จิตสำนึก)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hape 566"/>
          <p:cNvSpPr txBox="1"/>
          <p:nvPr/>
        </p:nvSpPr>
        <p:spPr>
          <a:xfrm>
            <a:off x="7072329" y="571479"/>
            <a:ext cx="1871662" cy="5613844"/>
          </a:xfrm>
          <a:prstGeom prst="rect">
            <a:avLst/>
          </a:prstGeom>
          <a:solidFill>
            <a:srgbClr val="99FF99">
              <a:alpha val="71764"/>
            </a:srgbClr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71450" lvl="0" marL="17145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600">
                <a:solidFill>
                  <a:srgbClr val="17365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rgbClr val="17365D"/>
              </a:buClr>
              <a:buSzPct val="100000"/>
              <a:buFont typeface="Noto Sans Symbols"/>
              <a:buChar char="▪"/>
            </a:pPr>
            <a:r>
              <a:rPr b="1" lang="th-TH" sz="2600">
                <a:solidFill>
                  <a:srgbClr val="17365D"/>
                </a:solidFill>
                <a:latin typeface="Arial"/>
                <a:ea typeface="Arial"/>
                <a:cs typeface="Arial"/>
                <a:sym typeface="Arial"/>
              </a:rPr>
              <a:t>ประสิทธิภาพ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rgbClr val="17365D"/>
              </a:buClr>
              <a:buSzPct val="25000"/>
              <a:buFont typeface="Noto Sans Symbols"/>
              <a:buNone/>
            </a:pPr>
            <a:r>
              <a:rPr b="1" lang="th-TH" sz="2600">
                <a:solidFill>
                  <a:srgbClr val="17365D"/>
                </a:solidFill>
                <a:latin typeface="Arial"/>
                <a:ea typeface="Arial"/>
                <a:cs typeface="Arial"/>
                <a:sym typeface="Arial"/>
              </a:rPr>
              <a:t>    ประสิทธิผล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rgbClr val="17365D"/>
              </a:buClr>
              <a:buSzPct val="25000"/>
              <a:buFont typeface="Noto Sans Symbols"/>
              <a:buNone/>
            </a:pPr>
            <a:r>
              <a:rPr b="1" lang="th-TH" sz="2600">
                <a:solidFill>
                  <a:srgbClr val="17365D"/>
                </a:solidFill>
                <a:latin typeface="Arial"/>
                <a:ea typeface="Arial"/>
                <a:cs typeface="Arial"/>
                <a:sym typeface="Arial"/>
              </a:rPr>
              <a:t>    กาดำเนินงาน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rgbClr val="0000FF"/>
              </a:buClr>
              <a:buSzPct val="100000"/>
              <a:buFont typeface="Noto Sans Symbols"/>
              <a:buChar char="▪"/>
            </a:pPr>
            <a:r>
              <a:rPr b="1" lang="th-TH" sz="26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th-TH" sz="2600">
                <a:solidFill>
                  <a:srgbClr val="6600CC"/>
                </a:solidFill>
                <a:latin typeface="Arial"/>
                <a:ea typeface="Arial"/>
                <a:cs typeface="Arial"/>
                <a:sym typeface="Arial"/>
              </a:rPr>
              <a:t>ความเชื่อถือ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rgbClr val="6600CC"/>
              </a:buClr>
              <a:buSzPct val="25000"/>
              <a:buFont typeface="Noto Sans Symbols"/>
              <a:buNone/>
            </a:pPr>
            <a:r>
              <a:rPr b="1" lang="th-TH" sz="2600">
                <a:solidFill>
                  <a:srgbClr val="6600CC"/>
                </a:solidFill>
                <a:latin typeface="Arial"/>
                <a:ea typeface="Arial"/>
                <a:cs typeface="Arial"/>
                <a:sym typeface="Arial"/>
              </a:rPr>
              <a:t>   ได้ของข้อมูล 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rgbClr val="6600CC"/>
              </a:buClr>
              <a:buSzPct val="25000"/>
              <a:buFont typeface="Noto Sans Symbols"/>
              <a:buNone/>
            </a:pPr>
            <a:r>
              <a:rPr b="1" lang="th-TH" sz="2600">
                <a:solidFill>
                  <a:srgbClr val="6600CC"/>
                </a:solidFill>
                <a:latin typeface="Arial"/>
                <a:ea typeface="Arial"/>
                <a:cs typeface="Arial"/>
                <a:sym typeface="Arial"/>
              </a:rPr>
              <a:t>    และรายงาน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rgbClr val="6600CC"/>
              </a:buClr>
              <a:buSzPct val="25000"/>
              <a:buFont typeface="Noto Sans Symbols"/>
              <a:buNone/>
            </a:pPr>
            <a:r>
              <a:rPr b="1" lang="th-TH" sz="2600">
                <a:solidFill>
                  <a:srgbClr val="6600CC"/>
                </a:solidFill>
                <a:latin typeface="Arial"/>
                <a:ea typeface="Arial"/>
                <a:cs typeface="Arial"/>
                <a:sym typeface="Arial"/>
              </a:rPr>
              <a:t>    ทางการเงิน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rgbClr val="C0504D"/>
              </a:buClr>
              <a:buSzPct val="100000"/>
              <a:buFont typeface="Noto Sans Symbols"/>
              <a:buChar char="▪"/>
            </a:pPr>
            <a:r>
              <a:rPr b="1" lang="th-TH" sz="2600">
                <a:solidFill>
                  <a:srgbClr val="C0504D"/>
                </a:solidFill>
                <a:latin typeface="Arial"/>
                <a:ea typeface="Arial"/>
                <a:cs typeface="Arial"/>
                <a:sym typeface="Arial"/>
              </a:rPr>
              <a:t>การปฏิบัติตาม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rgbClr val="C0504D"/>
              </a:buClr>
              <a:buSzPct val="25000"/>
              <a:buFont typeface="Noto Sans Symbols"/>
              <a:buNone/>
            </a:pPr>
            <a:r>
              <a:rPr b="1" lang="th-TH" sz="2600">
                <a:solidFill>
                  <a:srgbClr val="C0504D"/>
                </a:solidFill>
                <a:latin typeface="Arial"/>
                <a:ea typeface="Arial"/>
                <a:cs typeface="Arial"/>
                <a:sym typeface="Arial"/>
              </a:rPr>
              <a:t>   ข้อกำหนด</a:t>
            </a:r>
          </a:p>
          <a:p>
            <a:pPr indent="-171450" lvl="0" marL="171450" marR="0" rtl="0" algn="l">
              <a:lnSpc>
                <a:spcPct val="8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</a:pPr>
            <a:r>
              <a:t/>
            </a:r>
            <a:endParaRPr b="1" sz="2600">
              <a:solidFill>
                <a:srgbClr val="C050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Shape 567"/>
          <p:cNvSpPr/>
          <p:nvPr/>
        </p:nvSpPr>
        <p:spPr>
          <a:xfrm>
            <a:off x="357187" y="571500"/>
            <a:ext cx="5940424" cy="2143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การควบคุมภายใน   </a:t>
            </a: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หมายถึง 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A50021"/>
                </a:solidFill>
                <a:latin typeface="Arial"/>
                <a:ea typeface="Arial"/>
                <a:cs typeface="Arial"/>
                <a:sym typeface="Arial"/>
              </a:rPr>
              <a:t>      กระบวนการปฏิบัติงานที่ผู้กำกับดูแลฝ่าย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A50021"/>
                </a:solidFill>
                <a:latin typeface="Arial"/>
                <a:ea typeface="Arial"/>
                <a:cs typeface="Arial"/>
                <a:sym typeface="Arial"/>
              </a:rPr>
              <a:t>บริหารและบุคลากรของหน่วยรับตรวจจัดให้มี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A50021"/>
                </a:solidFill>
                <a:latin typeface="Arial"/>
                <a:ea typeface="Arial"/>
                <a:cs typeface="Arial"/>
                <a:sym typeface="Arial"/>
              </a:rPr>
              <a:t>ขึ้นเพื่อ</a:t>
            </a:r>
            <a:r>
              <a:rPr b="1" lang="th-TH" sz="2800">
                <a:solidFill>
                  <a:srgbClr val="008000"/>
                </a:solidFill>
                <a:latin typeface="Arial"/>
                <a:ea typeface="Arial"/>
                <a:cs typeface="Arial"/>
                <a:sym typeface="Arial"/>
              </a:rPr>
              <a:t>สร้างความมั่นใจอย่างสมเหตุสมผลว่า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8000"/>
                </a:solidFill>
                <a:latin typeface="Arial"/>
                <a:ea typeface="Arial"/>
                <a:cs typeface="Arial"/>
                <a:sym typeface="Arial"/>
              </a:rPr>
              <a:t>การดำเนิน  งานของหน่วยรับตรวจจะ</a:t>
            </a:r>
            <a:r>
              <a:rPr b="1" lang="th-TH" sz="2800">
                <a:solidFill>
                  <a:srgbClr val="A50021"/>
                </a:solidFill>
                <a:latin typeface="Arial"/>
                <a:ea typeface="Arial"/>
                <a:cs typeface="Arial"/>
                <a:sym typeface="Arial"/>
              </a:rPr>
              <a:t>บรรลุ</a:t>
            </a: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A50021"/>
                </a:solidFill>
                <a:latin typeface="Arial"/>
                <a:ea typeface="Arial"/>
                <a:cs typeface="Arial"/>
                <a:sym typeface="Arial"/>
              </a:rPr>
              <a:t>วัตถุประสงค์ของการควบคุมภายใน</a:t>
            </a:r>
          </a:p>
        </p:txBody>
      </p:sp>
      <p:sp>
        <p:nvSpPr>
          <p:cNvPr id="568" name="Shape 568"/>
          <p:cNvSpPr/>
          <p:nvPr/>
        </p:nvSpPr>
        <p:spPr>
          <a:xfrm>
            <a:off x="6227762" y="1341437"/>
            <a:ext cx="792162" cy="3889375"/>
          </a:xfrm>
          <a:prstGeom prst="rightArrow">
            <a:avLst>
              <a:gd fmla="val 79509" name="adj1"/>
              <a:gd fmla="val 80639" name="adj2"/>
            </a:avLst>
          </a:prstGeom>
          <a:solidFill>
            <a:srgbClr val="FFCC00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</a:p>
        </p:txBody>
      </p:sp>
      <p:sp>
        <p:nvSpPr>
          <p:cNvPr id="569" name="Shape 569"/>
          <p:cNvSpPr/>
          <p:nvPr/>
        </p:nvSpPr>
        <p:spPr>
          <a:xfrm>
            <a:off x="179388" y="188913"/>
            <a:ext cx="6011861" cy="6480174"/>
          </a:xfrm>
          <a:prstGeom prst="roundRect">
            <a:avLst>
              <a:gd fmla="val 5593" name="adj"/>
            </a:avLst>
          </a:prstGeom>
          <a:noFill/>
          <a:ln cap="flat" cmpd="sng" w="57150">
            <a:solidFill>
              <a:srgbClr val="0000FF"/>
            </a:solidFill>
            <a:prstDash val="dash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Shape 570"/>
          <p:cNvSpPr txBox="1"/>
          <p:nvPr/>
        </p:nvSpPr>
        <p:spPr>
          <a:xfrm>
            <a:off x="6072187" y="2500313"/>
            <a:ext cx="801686" cy="13842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  วัตถุ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  ประ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  สงค์</a:t>
            </a:r>
          </a:p>
        </p:txBody>
      </p:sp>
      <p:sp>
        <p:nvSpPr>
          <p:cNvPr id="571" name="Shape 571"/>
          <p:cNvSpPr/>
          <p:nvPr/>
        </p:nvSpPr>
        <p:spPr>
          <a:xfrm>
            <a:off x="857224" y="3500437"/>
            <a:ext cx="4398961" cy="746125"/>
          </a:xfrm>
          <a:prstGeom prst="triangle">
            <a:avLst>
              <a:gd fmla="val 50000" name="adj"/>
            </a:avLst>
          </a:prstGeom>
          <a:solidFill>
            <a:srgbClr val="742117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200">
                <a:solidFill>
                  <a:srgbClr val="FFFFCC"/>
                </a:solidFill>
                <a:latin typeface="Tahoma"/>
                <a:ea typeface="Tahoma"/>
                <a:cs typeface="Tahoma"/>
                <a:sym typeface="Tahoma"/>
              </a:rPr>
              <a:t>องค์ประกอบของการควบคุม</a:t>
            </a:r>
          </a:p>
        </p:txBody>
      </p:sp>
      <p:sp>
        <p:nvSpPr>
          <p:cNvPr id="572" name="Shape 572"/>
          <p:cNvSpPr/>
          <p:nvPr/>
        </p:nvSpPr>
        <p:spPr>
          <a:xfrm>
            <a:off x="850874" y="4356100"/>
            <a:ext cx="4398961" cy="330200"/>
          </a:xfrm>
          <a:prstGeom prst="rect">
            <a:avLst/>
          </a:prstGeom>
          <a:solidFill>
            <a:srgbClr val="C3C0C0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ข้อมูลสารสนเทศและการสื่อสาร</a:t>
            </a:r>
          </a:p>
        </p:txBody>
      </p:sp>
      <p:sp>
        <p:nvSpPr>
          <p:cNvPr id="573" name="Shape 573"/>
          <p:cNvSpPr/>
          <p:nvPr/>
        </p:nvSpPr>
        <p:spPr>
          <a:xfrm>
            <a:off x="857224" y="6165850"/>
            <a:ext cx="4398961" cy="330200"/>
          </a:xfrm>
          <a:prstGeom prst="rect">
            <a:avLst/>
          </a:prstGeom>
          <a:solidFill>
            <a:srgbClr val="C3C0C0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สภาพแวดล้อมของการควบคุม</a:t>
            </a:r>
          </a:p>
        </p:txBody>
      </p:sp>
      <p:sp>
        <p:nvSpPr>
          <p:cNvPr id="574" name="Shape 574"/>
          <p:cNvSpPr/>
          <p:nvPr/>
        </p:nvSpPr>
        <p:spPr>
          <a:xfrm>
            <a:off x="857224" y="4870450"/>
            <a:ext cx="1203324" cy="1100137"/>
          </a:xfrm>
          <a:prstGeom prst="rect">
            <a:avLst/>
          </a:prstGeom>
          <a:solidFill>
            <a:srgbClr val="FF99FF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การประเมิน</a:t>
            </a: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ความเสี่ยง</a:t>
            </a:r>
          </a:p>
        </p:txBody>
      </p:sp>
      <p:sp>
        <p:nvSpPr>
          <p:cNvPr id="575" name="Shape 575"/>
          <p:cNvSpPr/>
          <p:nvPr/>
        </p:nvSpPr>
        <p:spPr>
          <a:xfrm>
            <a:off x="2514574" y="4870450"/>
            <a:ext cx="1182686" cy="1100137"/>
          </a:xfrm>
          <a:prstGeom prst="rect">
            <a:avLst/>
          </a:prstGeom>
          <a:solidFill>
            <a:srgbClr val="FF99FF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กิจกรรม</a:t>
            </a: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การควบคุม</a:t>
            </a:r>
          </a:p>
        </p:txBody>
      </p:sp>
      <p:sp>
        <p:nvSpPr>
          <p:cNvPr id="576" name="Shape 576"/>
          <p:cNvSpPr/>
          <p:nvPr/>
        </p:nvSpPr>
        <p:spPr>
          <a:xfrm>
            <a:off x="4025873" y="4870450"/>
            <a:ext cx="1182686" cy="1100137"/>
          </a:xfrm>
          <a:prstGeom prst="rect">
            <a:avLst/>
          </a:prstGeom>
          <a:solidFill>
            <a:srgbClr val="FF99FF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การติดตาม</a:t>
            </a: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ประเมินผล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 txBox="1"/>
          <p:nvPr/>
        </p:nvSpPr>
        <p:spPr>
          <a:xfrm>
            <a:off x="0" y="806450"/>
            <a:ext cx="9144000" cy="519112"/>
          </a:xfrm>
          <a:prstGeom prst="rect">
            <a:avLst/>
          </a:prstGeom>
          <a:solidFill>
            <a:srgbClr val="99FF99"/>
          </a:solidFill>
          <a:ln>
            <a:noFill/>
          </a:ln>
          <a:effectLst>
            <a:outerShdw blurRad="50799" rotWithShape="0" dir="162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หมายถึง</a:t>
            </a: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สภาวการณ์หรือปัจจัยต่างๆ ที่ส่งผลให้เกิดระบบการควบคุมภายในหน่วยงาน</a:t>
            </a:r>
          </a:p>
        </p:txBody>
      </p:sp>
      <p:cxnSp>
        <p:nvCxnSpPr>
          <p:cNvPr id="582" name="Shape 582"/>
          <p:cNvCxnSpPr/>
          <p:nvPr/>
        </p:nvCxnSpPr>
        <p:spPr>
          <a:xfrm rot="10800000">
            <a:off x="5714999" y="4214812"/>
            <a:ext cx="428625" cy="28575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583" name="Shape 583"/>
          <p:cNvCxnSpPr/>
          <p:nvPr/>
        </p:nvCxnSpPr>
        <p:spPr>
          <a:xfrm rot="10800000">
            <a:off x="4572000" y="4500562"/>
            <a:ext cx="0" cy="3810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584" name="Shape 584"/>
          <p:cNvCxnSpPr/>
          <p:nvPr/>
        </p:nvCxnSpPr>
        <p:spPr>
          <a:xfrm flipH="1" rot="10800000">
            <a:off x="2928938" y="4286249"/>
            <a:ext cx="381000" cy="3810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585" name="Shape 585"/>
          <p:cNvCxnSpPr/>
          <p:nvPr/>
        </p:nvCxnSpPr>
        <p:spPr>
          <a:xfrm>
            <a:off x="2743200" y="3581400"/>
            <a:ext cx="3810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586" name="Shape 586"/>
          <p:cNvCxnSpPr/>
          <p:nvPr/>
        </p:nvCxnSpPr>
        <p:spPr>
          <a:xfrm>
            <a:off x="3048000" y="2514600"/>
            <a:ext cx="381000" cy="2286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lg" w="lg" type="triangle"/>
          </a:ln>
        </p:spPr>
      </p:cxnSp>
      <p:sp>
        <p:nvSpPr>
          <p:cNvPr descr="Rectangle: Click to edit Master text styles Second level Third level Fourth level Fifth level" id="587" name="Shape 587"/>
          <p:cNvSpPr/>
          <p:nvPr/>
        </p:nvSpPr>
        <p:spPr>
          <a:xfrm>
            <a:off x="6215062" y="3214688"/>
            <a:ext cx="2928937" cy="5333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ปรัชญา/ลักษณะการทำงานของผู้บริหาร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FF"/>
              </a:buClr>
              <a:buFont typeface="Noto Sans Symbols"/>
              <a:buNone/>
            </a:pPr>
            <a:r>
              <a:t/>
            </a:r>
            <a:endParaRPr b="1" sz="2800">
              <a:solidFill>
                <a:srgbClr val="0000F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descr="Rectangle: Click to edit Master text styles Second level Third level Fourth level Fifth level" id="588" name="Shape 588"/>
          <p:cNvSpPr/>
          <p:nvPr/>
        </p:nvSpPr>
        <p:spPr>
          <a:xfrm>
            <a:off x="6000750" y="1714500"/>
            <a:ext cx="2819400" cy="5333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Noto Sans Symbols"/>
              <a:buNone/>
            </a:pPr>
            <a:r>
              <a:rPr b="1" lang="th-TH" sz="2800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ความซื่อสัตย์/จริยธรรม</a:t>
            </a:r>
          </a:p>
        </p:txBody>
      </p:sp>
      <p:sp>
        <p:nvSpPr>
          <p:cNvPr descr="Rectangle: Click to edit Master text styles Second level Third level Fourth level Fifth level" id="589" name="Shape 589"/>
          <p:cNvSpPr/>
          <p:nvPr/>
        </p:nvSpPr>
        <p:spPr>
          <a:xfrm>
            <a:off x="6324600" y="4214812"/>
            <a:ext cx="2819400" cy="5333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Noto Sans Symbols"/>
              <a:buNone/>
            </a:pPr>
            <a:r>
              <a:rPr b="1" lang="th-TH" sz="2800">
                <a:solidFill>
                  <a:srgbClr val="1F497D"/>
                </a:solidFill>
                <a:latin typeface="Tahoma"/>
                <a:ea typeface="Tahoma"/>
                <a:cs typeface="Tahoma"/>
                <a:sym typeface="Tahoma"/>
              </a:rPr>
              <a:t>โครงสร้างการจัดองค์การ</a:t>
            </a:r>
          </a:p>
        </p:txBody>
      </p:sp>
      <p:sp>
        <p:nvSpPr>
          <p:cNvPr descr="Rectangle: Click to edit Master text styles Second level Third level Fourth level Fifth level" id="590" name="Shape 590"/>
          <p:cNvSpPr/>
          <p:nvPr/>
        </p:nvSpPr>
        <p:spPr>
          <a:xfrm>
            <a:off x="3429000" y="5357812"/>
            <a:ext cx="2819400" cy="5333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Noto Sans Symbols"/>
              <a:buNone/>
            </a:pPr>
            <a:r>
              <a:rPr b="1" lang="th-TH" sz="3200">
                <a:solidFill>
                  <a:srgbClr val="660066"/>
                </a:solidFill>
                <a:latin typeface="Tahoma"/>
                <a:ea typeface="Tahoma"/>
                <a:cs typeface="Tahoma"/>
                <a:sym typeface="Tahoma"/>
              </a:rPr>
              <a:t>การมอบอำนาจหน้าที่/  ความรับผิดชอบ</a:t>
            </a:r>
          </a:p>
        </p:txBody>
      </p:sp>
      <p:sp>
        <p:nvSpPr>
          <p:cNvPr descr="Rectangle: Click to edit Master text styles Second level Third level Fourth level Fifth level" id="591" name="Shape 591"/>
          <p:cNvSpPr/>
          <p:nvPr/>
        </p:nvSpPr>
        <p:spPr>
          <a:xfrm>
            <a:off x="714375" y="5000625"/>
            <a:ext cx="2438399" cy="5333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Noto Sans Symbols"/>
              <a:buNone/>
            </a:pPr>
            <a:r>
              <a:rPr b="1" lang="th-TH" sz="3200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นโยบาย/การบริหารทรัพยากรบุคคล</a:t>
            </a:r>
          </a:p>
        </p:txBody>
      </p:sp>
      <p:cxnSp>
        <p:nvCxnSpPr>
          <p:cNvPr id="592" name="Shape 592"/>
          <p:cNvCxnSpPr/>
          <p:nvPr/>
        </p:nvCxnSpPr>
        <p:spPr>
          <a:xfrm flipH="1">
            <a:off x="5429249" y="2214563"/>
            <a:ext cx="428625" cy="357187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593" name="Shape 593"/>
          <p:cNvCxnSpPr/>
          <p:nvPr/>
        </p:nvCxnSpPr>
        <p:spPr>
          <a:xfrm flipH="1">
            <a:off x="5786437" y="3286125"/>
            <a:ext cx="500062" cy="71437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lg" w="lg" type="triangle"/>
          </a:ln>
        </p:spPr>
      </p:cxnSp>
      <p:sp>
        <p:nvSpPr>
          <p:cNvPr id="594" name="Shape 594"/>
          <p:cNvSpPr txBox="1"/>
          <p:nvPr/>
        </p:nvSpPr>
        <p:spPr>
          <a:xfrm>
            <a:off x="2500298" y="0"/>
            <a:ext cx="427873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FC7876"/>
                </a:solidFill>
                <a:latin typeface="Arial"/>
                <a:ea typeface="Arial"/>
                <a:cs typeface="Arial"/>
                <a:sym typeface="Arial"/>
              </a:rPr>
              <a:t> สภาพแวดล้อมของการควบคุม </a:t>
            </a:r>
          </a:p>
        </p:txBody>
      </p:sp>
      <p:pic>
        <p:nvPicPr>
          <p:cNvPr descr="รูปภาพ3.wmf" id="595" name="Shape 5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3575" y="2420938"/>
            <a:ext cx="2511425" cy="18716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LBLINK" id="596" name="Shape 59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8813" y="214312"/>
            <a:ext cx="504824" cy="377824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Shape 597"/>
          <p:cNvSpPr txBox="1"/>
          <p:nvPr/>
        </p:nvSpPr>
        <p:spPr>
          <a:xfrm>
            <a:off x="2000250" y="214312"/>
            <a:ext cx="431799" cy="4000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598" name="Shape 598"/>
          <p:cNvSpPr txBox="1"/>
          <p:nvPr/>
        </p:nvSpPr>
        <p:spPr>
          <a:xfrm>
            <a:off x="225425" y="3000375"/>
            <a:ext cx="2368550" cy="954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ความรู้ ความสามารถ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และทักษะของบุคลากร</a:t>
            </a:r>
          </a:p>
        </p:txBody>
      </p:sp>
      <p:sp>
        <p:nvSpPr>
          <p:cNvPr id="599" name="Shape 599"/>
          <p:cNvSpPr txBox="1"/>
          <p:nvPr/>
        </p:nvSpPr>
        <p:spPr>
          <a:xfrm>
            <a:off x="285750" y="1643063"/>
            <a:ext cx="2940049" cy="9540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8000"/>
                </a:solidFill>
                <a:latin typeface="Calibri"/>
                <a:ea typeface="Calibri"/>
                <a:cs typeface="Calibri"/>
                <a:sym typeface="Calibri"/>
              </a:rPr>
              <a:t>คณะกรรมการบริหาร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8000"/>
                </a:solidFill>
                <a:latin typeface="Calibri"/>
                <a:ea typeface="Calibri"/>
                <a:cs typeface="Calibri"/>
                <a:sym typeface="Calibri"/>
              </a:rPr>
              <a:t>และคณะกรรมการตรวจสอบ</a:t>
            </a:r>
          </a:p>
        </p:txBody>
      </p:sp>
      <p:cxnSp>
        <p:nvCxnSpPr>
          <p:cNvPr id="600" name="Shape 600"/>
          <p:cNvCxnSpPr/>
          <p:nvPr/>
        </p:nvCxnSpPr>
        <p:spPr>
          <a:xfrm>
            <a:off x="4286250" y="1928813"/>
            <a:ext cx="23813" cy="428625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lg" w="lg" type="triangle"/>
          </a:ln>
        </p:spPr>
      </p:cxnSp>
      <p:sp>
        <p:nvSpPr>
          <p:cNvPr id="601" name="Shape 601"/>
          <p:cNvSpPr txBox="1"/>
          <p:nvPr/>
        </p:nvSpPr>
        <p:spPr>
          <a:xfrm>
            <a:off x="3500437" y="1357312"/>
            <a:ext cx="1373187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วัฒนธรรม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Shape 608"/>
          <p:cNvSpPr txBox="1"/>
          <p:nvPr>
            <p:ph idx="1" type="body"/>
          </p:nvPr>
        </p:nvSpPr>
        <p:spPr>
          <a:xfrm>
            <a:off x="611560" y="4293096"/>
            <a:ext cx="8229600" cy="369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None/>
            </a:pPr>
            <a:r>
              <a:t/>
            </a:r>
            <a:endParaRPr b="1" i="1" sz="4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rgbClr val="0000FF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grpSp>
        <p:nvGrpSpPr>
          <p:cNvPr id="609" name="Shape 609"/>
          <p:cNvGrpSpPr/>
          <p:nvPr/>
        </p:nvGrpSpPr>
        <p:grpSpPr>
          <a:xfrm>
            <a:off x="827583" y="441498"/>
            <a:ext cx="7992887" cy="5830987"/>
            <a:chOff x="0" y="108842"/>
            <a:chExt cx="7992887" cy="5830987"/>
          </a:xfrm>
        </p:grpSpPr>
        <p:sp>
          <p:nvSpPr>
            <p:cNvPr id="610" name="Shape 610"/>
            <p:cNvSpPr/>
            <p:nvPr/>
          </p:nvSpPr>
          <p:spPr>
            <a:xfrm>
              <a:off x="0" y="108842"/>
              <a:ext cx="7992887" cy="1216800"/>
            </a:xfrm>
            <a:prstGeom prst="roundRect">
              <a:avLst>
                <a:gd fmla="val 16667" name="adj"/>
              </a:avLst>
            </a:prstGeom>
            <a:solidFill>
              <a:srgbClr val="9933FF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1" name="Shape 611"/>
            <p:cNvSpPr txBox="1"/>
            <p:nvPr/>
          </p:nvSpPr>
          <p:spPr>
            <a:xfrm>
              <a:off x="0" y="108842"/>
              <a:ext cx="7992887" cy="121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52400" lIns="152400" rIns="152400" tIns="1524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4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ความเสี่ยง หมายถึง</a:t>
              </a:r>
            </a:p>
          </p:txBody>
        </p:sp>
        <p:sp>
          <p:nvSpPr>
            <p:cNvPr id="612" name="Shape 612"/>
            <p:cNvSpPr/>
            <p:nvPr/>
          </p:nvSpPr>
          <p:spPr>
            <a:xfrm>
              <a:off x="0" y="1325641"/>
              <a:ext cx="7992887" cy="22200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3" name="Shape 613"/>
            <p:cNvSpPr txBox="1"/>
            <p:nvPr/>
          </p:nvSpPr>
          <p:spPr>
            <a:xfrm>
              <a:off x="0" y="1325641"/>
              <a:ext cx="7992887" cy="22200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625" lIns="253750" rIns="227575" tIns="40625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ct val="100000"/>
                <a:buFont typeface="Arial"/>
                <a:buChar char="•"/>
              </a:pPr>
              <a:r>
                <a:rPr b="1" i="0" lang="th-TH" sz="32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โอกาสที่จะเกิดความผิดพลาดความเสียหาย </a:t>
              </a: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640"/>
                </a:spcBef>
                <a:spcAft>
                  <a:spcPts val="0"/>
                </a:spcAft>
                <a:buClr>
                  <a:srgbClr val="0000FF"/>
                </a:buClr>
                <a:buSzPct val="100000"/>
                <a:buFont typeface="Arial"/>
                <a:buChar char="•"/>
              </a:pPr>
              <a:r>
                <a:rPr b="1" i="0" lang="th-TH" sz="32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การรั่วไหล ความสูญเปล่า หรือ</a:t>
              </a: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640"/>
                </a:spcBef>
                <a:spcAft>
                  <a:spcPts val="0"/>
                </a:spcAft>
                <a:buClr>
                  <a:srgbClr val="0000FF"/>
                </a:buClr>
                <a:buSzPct val="100000"/>
                <a:buFont typeface="Arial"/>
                <a:buChar char="•"/>
              </a:pPr>
              <a:r>
                <a:rPr b="1" i="0" lang="th-TH" sz="32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เหตุการณ์ซึ่งไม่พึงประสงค์ ที่ทำให้งานไม่ประสบความสำเร็จตามวัตถุประสงค์และเป้าหมายที่กำหนด</a:t>
              </a:r>
            </a:p>
          </p:txBody>
        </p:sp>
        <p:sp>
          <p:nvSpPr>
            <p:cNvPr id="614" name="Shape 614"/>
            <p:cNvSpPr/>
            <p:nvPr/>
          </p:nvSpPr>
          <p:spPr>
            <a:xfrm>
              <a:off x="0" y="3465553"/>
              <a:ext cx="7992887" cy="1216800"/>
            </a:xfrm>
            <a:prstGeom prst="roundRect">
              <a:avLst>
                <a:gd fmla="val 16667" name="adj"/>
              </a:avLst>
            </a:prstGeom>
            <a:solidFill>
              <a:srgbClr val="3399FF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5" name="Shape 615"/>
            <p:cNvSpPr txBox="1"/>
            <p:nvPr/>
          </p:nvSpPr>
          <p:spPr>
            <a:xfrm>
              <a:off x="0" y="3465553"/>
              <a:ext cx="7992887" cy="121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67625" lIns="167625" rIns="167625" tIns="1676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4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การประเมินความเสี่ยง หมายถึง</a:t>
              </a:r>
            </a:p>
          </p:txBody>
        </p:sp>
        <p:sp>
          <p:nvSpPr>
            <p:cNvPr id="616" name="Shape 616"/>
            <p:cNvSpPr/>
            <p:nvPr/>
          </p:nvSpPr>
          <p:spPr>
            <a:xfrm>
              <a:off x="0" y="4762517"/>
              <a:ext cx="7992887" cy="1177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17" name="Shape 617"/>
            <p:cNvSpPr txBox="1"/>
            <p:nvPr/>
          </p:nvSpPr>
          <p:spPr>
            <a:xfrm>
              <a:off x="0" y="4762517"/>
              <a:ext cx="7992887" cy="1177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625" lIns="253750" rIns="227575" tIns="40625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ct val="100000"/>
                <a:buFont typeface="Arial"/>
                <a:buChar char="•"/>
              </a:pPr>
              <a:r>
                <a:rPr b="1" i="0" lang="th-TH" sz="32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กระบวนการที่ใช้ในการระบุและวิเคราะห์ความเสี่ยง</a:t>
              </a: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640"/>
                </a:spcBef>
                <a:spcAft>
                  <a:spcPts val="0"/>
                </a:spcAft>
                <a:buClr>
                  <a:srgbClr val="0000FF"/>
                </a:buClr>
                <a:buSzPct val="100000"/>
                <a:buFont typeface="Arial"/>
                <a:buChar char="•"/>
              </a:pPr>
              <a:r>
                <a:rPr b="1" i="0" lang="th-TH" sz="32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ค้นหาวิธีการควบคุมหรือลดความเสี่ยง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Shape 622"/>
          <p:cNvGrpSpPr/>
          <p:nvPr/>
        </p:nvGrpSpPr>
        <p:grpSpPr>
          <a:xfrm>
            <a:off x="785812" y="4203700"/>
            <a:ext cx="2262187" cy="2225674"/>
            <a:chOff x="494" y="2736"/>
            <a:chExt cx="1425" cy="1103"/>
          </a:xfrm>
        </p:grpSpPr>
        <p:sp>
          <p:nvSpPr>
            <p:cNvPr id="623" name="Shape 623"/>
            <p:cNvSpPr/>
            <p:nvPr/>
          </p:nvSpPr>
          <p:spPr>
            <a:xfrm>
              <a:off x="719" y="3071"/>
              <a:ext cx="1104" cy="767"/>
            </a:xfrm>
            <a:prstGeom prst="rect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วัตถุประสงค์</a:t>
              </a:r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เป้าหมาย</a:t>
              </a:r>
            </a:p>
          </p:txBody>
        </p:sp>
        <p:sp>
          <p:nvSpPr>
            <p:cNvPr descr="Rectangle: Click to edit Master text styles Second level Third level Fourth level Fifth level" id="624" name="Shape 624"/>
            <p:cNvSpPr/>
            <p:nvPr/>
          </p:nvSpPr>
          <p:spPr>
            <a:xfrm>
              <a:off x="494" y="2736"/>
              <a:ext cx="1425" cy="3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-342900" lvl="0" marL="342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ct val="25000"/>
                <a:buFont typeface="Noto Sans Symbols"/>
                <a:buNone/>
              </a:pPr>
              <a:r>
                <a:rPr b="1" lang="th-TH" sz="2400">
                  <a:solidFill>
                    <a:srgbClr val="0000CC"/>
                  </a:solidFill>
                  <a:latin typeface="Tahoma"/>
                  <a:ea typeface="Tahoma"/>
                  <a:cs typeface="Tahoma"/>
                  <a:sym typeface="Tahoma"/>
                </a:rPr>
                <a:t>ศึกษา ทำความเข้าใจ</a:t>
              </a:r>
            </a:p>
          </p:txBody>
        </p:sp>
      </p:grpSp>
      <p:grpSp>
        <p:nvGrpSpPr>
          <p:cNvPr id="625" name="Shape 625"/>
          <p:cNvGrpSpPr/>
          <p:nvPr/>
        </p:nvGrpSpPr>
        <p:grpSpPr>
          <a:xfrm>
            <a:off x="2895599" y="3670300"/>
            <a:ext cx="1752600" cy="2759075"/>
            <a:chOff x="1823" y="2400"/>
            <a:chExt cx="1104" cy="1440"/>
          </a:xfrm>
        </p:grpSpPr>
        <p:sp>
          <p:nvSpPr>
            <p:cNvPr id="626" name="Shape 626"/>
            <p:cNvSpPr/>
            <p:nvPr/>
          </p:nvSpPr>
          <p:spPr>
            <a:xfrm>
              <a:off x="1823" y="2736"/>
              <a:ext cx="1104" cy="1104"/>
            </a:xfrm>
            <a:prstGeom prst="rect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rPr>
                <a:t>* ความเสี่ยง</a:t>
              </a:r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rPr>
                <a:t> - ปัจจัยภายใน</a:t>
              </a:r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rPr>
                <a:t> - ปัจจัยภายนอก</a:t>
              </a:r>
            </a:p>
          </p:txBody>
        </p:sp>
        <p:sp>
          <p:nvSpPr>
            <p:cNvPr descr="Rectangle: Click to edit Master text styles Second level Third level Fourth level Fifth level" id="627" name="Shape 627"/>
            <p:cNvSpPr/>
            <p:nvPr/>
          </p:nvSpPr>
          <p:spPr>
            <a:xfrm>
              <a:off x="1823" y="2400"/>
              <a:ext cx="1104" cy="3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-342900" lvl="0" marL="34290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ct val="25000"/>
                <a:buFont typeface="Noto Sans Symbols"/>
                <a:buNone/>
              </a:pPr>
              <a:r>
                <a:rPr b="1" lang="th-TH" sz="2800">
                  <a:solidFill>
                    <a:srgbClr val="C00000"/>
                  </a:solidFill>
                  <a:latin typeface="Tahoma"/>
                  <a:ea typeface="Tahoma"/>
                  <a:cs typeface="Tahoma"/>
                  <a:sym typeface="Tahoma"/>
                </a:rPr>
                <a:t>        ระบุ</a:t>
              </a:r>
            </a:p>
          </p:txBody>
        </p:sp>
      </p:grpSp>
      <p:grpSp>
        <p:nvGrpSpPr>
          <p:cNvPr id="628" name="Shape 628"/>
          <p:cNvGrpSpPr/>
          <p:nvPr/>
        </p:nvGrpSpPr>
        <p:grpSpPr>
          <a:xfrm>
            <a:off x="4071937" y="3143249"/>
            <a:ext cx="2500311" cy="3286124"/>
            <a:chOff x="2564" y="2067"/>
            <a:chExt cx="1574" cy="1772"/>
          </a:xfrm>
        </p:grpSpPr>
        <p:sp>
          <p:nvSpPr>
            <p:cNvPr id="629" name="Shape 629"/>
            <p:cNvSpPr/>
            <p:nvPr/>
          </p:nvSpPr>
          <p:spPr>
            <a:xfrm>
              <a:off x="2928" y="2400"/>
              <a:ext cx="1104" cy="1439"/>
            </a:xfrm>
            <a:prstGeom prst="rect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* โอกาส</a:t>
              </a:r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* ผลกระทบ</a:t>
              </a:r>
            </a:p>
          </p:txBody>
        </p:sp>
        <p:sp>
          <p:nvSpPr>
            <p:cNvPr descr="Rectangle: Click to edit Master text styles Second level Third level Fourth level Fifth level" id="630" name="Shape 630"/>
            <p:cNvSpPr/>
            <p:nvPr/>
          </p:nvSpPr>
          <p:spPr>
            <a:xfrm>
              <a:off x="2564" y="2067"/>
              <a:ext cx="1574" cy="3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-342900" lvl="0" marL="34290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ct val="25000"/>
                <a:buFont typeface="Noto Sans Symbols"/>
                <a:buNone/>
              </a:pPr>
              <a:r>
                <a:rPr b="1" lang="th-TH" sz="2800">
                  <a:solidFill>
                    <a:srgbClr val="000000"/>
                  </a:solidFill>
                  <a:latin typeface="Tahoma"/>
                  <a:ea typeface="Tahoma"/>
                  <a:cs typeface="Tahoma"/>
                  <a:sym typeface="Tahoma"/>
                </a:rPr>
                <a:t>วิเคราะห์/จัดลำดับ</a:t>
              </a:r>
            </a:p>
          </p:txBody>
        </p:sp>
      </p:grpSp>
      <p:grpSp>
        <p:nvGrpSpPr>
          <p:cNvPr id="631" name="Shape 631"/>
          <p:cNvGrpSpPr/>
          <p:nvPr/>
        </p:nvGrpSpPr>
        <p:grpSpPr>
          <a:xfrm>
            <a:off x="6400799" y="2570893"/>
            <a:ext cx="1904999" cy="3858481"/>
            <a:chOff x="4031" y="1710"/>
            <a:chExt cx="1199" cy="2129"/>
          </a:xfrm>
        </p:grpSpPr>
        <p:sp>
          <p:nvSpPr>
            <p:cNvPr id="632" name="Shape 632"/>
            <p:cNvSpPr/>
            <p:nvPr/>
          </p:nvSpPr>
          <p:spPr>
            <a:xfrm>
              <a:off x="4031" y="2063"/>
              <a:ext cx="1199" cy="1776"/>
            </a:xfrm>
            <a:prstGeom prst="rect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* </a:t>
              </a:r>
              <a:r>
                <a:rPr b="1" lang="th-TH"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ยอมรับ</a:t>
              </a:r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CC0000"/>
                  </a:solidFill>
                  <a:latin typeface="Calibri"/>
                  <a:ea typeface="Calibri"/>
                  <a:cs typeface="Calibri"/>
                  <a:sym typeface="Calibri"/>
                </a:rPr>
                <a:t>* ลด/ควบคุม</a:t>
              </a:r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* ถ่ายโอน/กระจาย</a:t>
              </a:r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* </a:t>
              </a:r>
              <a:r>
                <a:rPr b="1" lang="th-TH" sz="2400">
                  <a:solidFill>
                    <a:srgbClr val="3333FF"/>
                  </a:solidFill>
                  <a:latin typeface="Calibri"/>
                  <a:ea typeface="Calibri"/>
                  <a:cs typeface="Calibri"/>
                  <a:sym typeface="Calibri"/>
                </a:rPr>
                <a:t>หลีกเลี่ยง</a:t>
              </a:r>
            </a:p>
          </p:txBody>
        </p:sp>
        <p:sp>
          <p:nvSpPr>
            <p:cNvPr descr="Rectangle: Click to edit Master text styles Second level Third level Fourth level Fifth level" id="633" name="Shape 633"/>
            <p:cNvSpPr/>
            <p:nvPr/>
          </p:nvSpPr>
          <p:spPr>
            <a:xfrm>
              <a:off x="4050" y="1710"/>
              <a:ext cx="1104" cy="3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-342900" lvl="0" marL="34290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ct val="25000"/>
                <a:buFont typeface="Noto Sans Symbols"/>
                <a:buNone/>
              </a:pPr>
              <a:r>
                <a:rPr b="1" lang="th-TH" sz="2400">
                  <a:solidFill>
                    <a:srgbClr val="0000CC"/>
                  </a:solidFill>
                  <a:latin typeface="Tahoma"/>
                  <a:ea typeface="Tahoma"/>
                  <a:cs typeface="Tahoma"/>
                  <a:sym typeface="Tahoma"/>
                </a:rPr>
                <a:t>จัดการความเสี่ยง</a:t>
              </a:r>
            </a:p>
          </p:txBody>
        </p:sp>
      </p:grpSp>
      <p:grpSp>
        <p:nvGrpSpPr>
          <p:cNvPr id="634" name="Shape 634"/>
          <p:cNvGrpSpPr/>
          <p:nvPr/>
        </p:nvGrpSpPr>
        <p:grpSpPr>
          <a:xfrm>
            <a:off x="2357422" y="5286388"/>
            <a:ext cx="3352799" cy="914400"/>
            <a:chOff x="1392" y="3120"/>
            <a:chExt cx="2111" cy="576"/>
          </a:xfrm>
        </p:grpSpPr>
        <p:sp>
          <p:nvSpPr>
            <p:cNvPr id="635" name="Shape 635"/>
            <p:cNvSpPr/>
            <p:nvPr/>
          </p:nvSpPr>
          <p:spPr>
            <a:xfrm>
              <a:off x="1392" y="3504"/>
              <a:ext cx="1967" cy="191"/>
            </a:xfrm>
            <a:prstGeom prst="leftArrow">
              <a:avLst>
                <a:gd fmla="val 50000" name="adj1"/>
                <a:gd fmla="val 256250" name="adj2"/>
              </a:avLst>
            </a:prstGeom>
            <a:solidFill>
              <a:srgbClr val="99FF99"/>
            </a:solidFill>
            <a:ln cap="flat" cmpd="sng" w="9525">
              <a:solidFill>
                <a:srgbClr val="009900"/>
              </a:solidFill>
              <a:prstDash val="solid"/>
              <a:miter/>
              <a:headEnd len="med" w="med" type="none"/>
              <a:tailEnd len="med" w="med" type="none"/>
            </a:ln>
            <a:effectLst>
              <a:outerShdw blurRad="50799" rotWithShape="0" dir="162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Shape 636"/>
            <p:cNvSpPr/>
            <p:nvPr/>
          </p:nvSpPr>
          <p:spPr>
            <a:xfrm>
              <a:off x="3311" y="3120"/>
              <a:ext cx="191" cy="528"/>
            </a:xfrm>
            <a:prstGeom prst="upArrow">
              <a:avLst>
                <a:gd fmla="val 50000" name="adj1"/>
                <a:gd fmla="val 68750" name="adj2"/>
              </a:avLst>
            </a:prstGeom>
            <a:solidFill>
              <a:srgbClr val="99FF99"/>
            </a:solidFill>
            <a:ln cap="flat" cmpd="sng" w="9525">
              <a:solidFill>
                <a:srgbClr val="009900"/>
              </a:solidFill>
              <a:prstDash val="solid"/>
              <a:miter/>
              <a:headEnd len="med" w="med" type="none"/>
              <a:tailEnd len="med" w="med" type="none"/>
            </a:ln>
            <a:effectLst>
              <a:outerShdw blurRad="50799" rotWithShape="0" dir="162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7" name="Shape 637"/>
          <p:cNvSpPr/>
          <p:nvPr/>
        </p:nvSpPr>
        <p:spPr>
          <a:xfrm>
            <a:off x="357158" y="2571743"/>
            <a:ext cx="2928928" cy="1500192"/>
          </a:xfrm>
          <a:prstGeom prst="wedgeRoundRectCallout">
            <a:avLst>
              <a:gd fmla="val 66319" name="adj1"/>
              <a:gd fmla="val 42940" name="adj2"/>
              <a:gd fmla="val 16667" name="adj3"/>
            </a:avLst>
          </a:prstGeom>
          <a:solidFill>
            <a:srgbClr val="99FF99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707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Shape 638"/>
          <p:cNvSpPr txBox="1"/>
          <p:nvPr/>
        </p:nvSpPr>
        <p:spPr>
          <a:xfrm>
            <a:off x="428625" y="2714625"/>
            <a:ext cx="3071813" cy="11715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07070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25000"/>
              </a:lnSpc>
              <a:spcBef>
                <a:spcPts val="60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ปัจจัยภายใน :      ปัจจัยภายนอก :</a:t>
            </a:r>
          </a:p>
          <a:p>
            <a:pPr indent="0" lvl="0" marL="0" marR="0" rtl="0" algn="l">
              <a:lnSpc>
                <a:spcPct val="25000"/>
              </a:lnSpc>
              <a:spcBef>
                <a:spcPts val="1000"/>
              </a:spcBef>
              <a:spcAft>
                <a:spcPts val="0"/>
              </a:spcAft>
              <a:buClr>
                <a:srgbClr val="070709"/>
              </a:buClr>
              <a:buSzPct val="111111"/>
              <a:buFont typeface="Calibri"/>
              <a:buChar char="-"/>
            </a:pPr>
            <a:r>
              <a:rPr b="1" lang="th-TH" sz="1800">
                <a:solidFill>
                  <a:srgbClr val="07070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th-TH" sz="2000">
                <a:solidFill>
                  <a:srgbClr val="070709"/>
                </a:solidFill>
                <a:latin typeface="Calibri"/>
                <a:ea typeface="Calibri"/>
                <a:cs typeface="Calibri"/>
                <a:sym typeface="Calibri"/>
              </a:rPr>
              <a:t>โครงสร้าง         - การเมือง</a:t>
            </a:r>
          </a:p>
          <a:p>
            <a:pPr indent="0" lvl="0" marL="0" marR="0" rtl="0" algn="l">
              <a:lnSpc>
                <a:spcPct val="25000"/>
              </a:lnSpc>
              <a:spcBef>
                <a:spcPts val="1000"/>
              </a:spcBef>
              <a:spcAft>
                <a:spcPts val="0"/>
              </a:spcAft>
              <a:buClr>
                <a:srgbClr val="070709"/>
              </a:buClr>
              <a:buSzPct val="100000"/>
              <a:buFont typeface="Calibri"/>
              <a:buChar char="-"/>
            </a:pPr>
            <a:r>
              <a:rPr b="1" lang="th-TH" sz="2000">
                <a:solidFill>
                  <a:srgbClr val="070709"/>
                </a:solidFill>
                <a:latin typeface="Calibri"/>
                <a:ea typeface="Calibri"/>
                <a:cs typeface="Calibri"/>
                <a:sym typeface="Calibri"/>
              </a:rPr>
              <a:t> ระบบงาน         - ภาวะเศรษฐกิจ</a:t>
            </a:r>
          </a:p>
          <a:p>
            <a:pPr indent="0" lvl="0" marL="0" marR="0" rtl="0" algn="l">
              <a:lnSpc>
                <a:spcPct val="25000"/>
              </a:lnSpc>
              <a:spcBef>
                <a:spcPts val="1000"/>
              </a:spcBef>
              <a:spcAft>
                <a:spcPts val="0"/>
              </a:spcAft>
              <a:buClr>
                <a:srgbClr val="070709"/>
              </a:buClr>
              <a:buSzPct val="100000"/>
              <a:buFont typeface="Calibri"/>
              <a:buChar char="-"/>
            </a:pPr>
            <a:r>
              <a:rPr b="1" lang="th-TH" sz="2000">
                <a:solidFill>
                  <a:srgbClr val="070709"/>
                </a:solidFill>
                <a:latin typeface="Calibri"/>
                <a:ea typeface="Calibri"/>
                <a:cs typeface="Calibri"/>
                <a:sym typeface="Calibri"/>
              </a:rPr>
              <a:t> คน                  - เทคโนโลยี</a:t>
            </a:r>
          </a:p>
          <a:p>
            <a:pPr indent="0" lvl="0" marL="0" marR="0" rtl="0" algn="l">
              <a:lnSpc>
                <a:spcPct val="25000"/>
              </a:lnSpc>
              <a:spcBef>
                <a:spcPts val="1000"/>
              </a:spcBef>
              <a:spcAft>
                <a:spcPts val="0"/>
              </a:spcAft>
              <a:buClr>
                <a:srgbClr val="070709"/>
              </a:buClr>
              <a:buSzPct val="100000"/>
              <a:buFont typeface="Calibri"/>
              <a:buChar char="-"/>
            </a:pPr>
            <a:r>
              <a:rPr b="1" lang="th-TH" sz="2000">
                <a:solidFill>
                  <a:srgbClr val="070709"/>
                </a:solidFill>
                <a:latin typeface="Calibri"/>
                <a:ea typeface="Calibri"/>
                <a:cs typeface="Calibri"/>
                <a:sym typeface="Calibri"/>
              </a:rPr>
              <a:t> ทรัพย์สิน          - ภัยธรรมชาติ</a:t>
            </a:r>
          </a:p>
          <a:p>
            <a:pPr indent="0" lvl="0" marL="0" marR="0" rtl="0" algn="l">
              <a:lnSpc>
                <a:spcPct val="25000"/>
              </a:lnSpc>
              <a:spcBef>
                <a:spcPts val="1000"/>
              </a:spcBef>
              <a:spcAft>
                <a:spcPts val="0"/>
              </a:spcAft>
              <a:buClr>
                <a:srgbClr val="070709"/>
              </a:buClr>
              <a:buSzPct val="100000"/>
              <a:buFont typeface="Calibri"/>
              <a:buChar char="-"/>
            </a:pPr>
            <a:r>
              <a:rPr b="1" lang="th-TH" sz="2000">
                <a:solidFill>
                  <a:srgbClr val="070709"/>
                </a:solidFill>
                <a:latin typeface="Calibri"/>
                <a:ea typeface="Calibri"/>
                <a:cs typeface="Calibri"/>
                <a:sym typeface="Calibri"/>
              </a:rPr>
              <a:t> งบประมาณ</a:t>
            </a:r>
          </a:p>
        </p:txBody>
      </p:sp>
      <p:sp>
        <p:nvSpPr>
          <p:cNvPr id="639" name="Shape 639"/>
          <p:cNvSpPr/>
          <p:nvPr/>
        </p:nvSpPr>
        <p:spPr>
          <a:xfrm>
            <a:off x="611187" y="0"/>
            <a:ext cx="7812086" cy="914400"/>
          </a:xfrm>
          <a:prstGeom prst="rect">
            <a:avLst/>
          </a:prstGeom>
          <a:noFill/>
          <a:ln>
            <a:noFill/>
          </a:ln>
          <a:effectLst>
            <a:outerShdw blurRad="50799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การประเมินความเสี่ยง  ( Risk  Assessment )</a:t>
            </a:r>
          </a:p>
        </p:txBody>
      </p:sp>
      <p:sp>
        <p:nvSpPr>
          <p:cNvPr id="640" name="Shape 640"/>
          <p:cNvSpPr txBox="1"/>
          <p:nvPr/>
        </p:nvSpPr>
        <p:spPr>
          <a:xfrm>
            <a:off x="0" y="857232"/>
            <a:ext cx="9144000" cy="1384299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หมายถึง</a:t>
            </a: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การ</a:t>
            </a:r>
            <a:r>
              <a:rPr b="1" i="1" lang="th-TH" sz="28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ระบุปัจจัยเสี่ยง ประเมิน  วิเคราะห์</a:t>
            </a:r>
            <a:r>
              <a:rPr b="1" lang="th-TH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และ</a:t>
            </a:r>
            <a:r>
              <a:rPr b="1" i="1" lang="th-TH" sz="28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จัดลำดับ</a:t>
            </a:r>
            <a:r>
              <a:rPr b="1" i="1" lang="th-TH" sz="28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ความเสี่ยง</a:t>
            </a:r>
            <a:r>
              <a:rPr b="1" lang="th-TH" sz="2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rPr>
              <a:t>ที่มีผลกระทบ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rPr>
              <a:t>                       ต่อการ</a:t>
            </a:r>
            <a:r>
              <a:rPr b="1" lang="th-TH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บรรลุวัตถุประสงค์ขององค์กร </a:t>
            </a: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รวมทั้งการ </a:t>
            </a:r>
            <a:r>
              <a:rPr b="1" i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กำหนดวิธีการในการควบคุม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                ความเสี่ยง</a:t>
            </a: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หรือบริหารความเสี่ยง ให้อยู่ในระดับที่องค์กรยอมรับได้</a:t>
            </a:r>
          </a:p>
        </p:txBody>
      </p:sp>
      <p:sp>
        <p:nvSpPr>
          <p:cNvPr id="641" name="Shape 641"/>
          <p:cNvSpPr/>
          <p:nvPr/>
        </p:nvSpPr>
        <p:spPr>
          <a:xfrm>
            <a:off x="9874250" y="6453187"/>
            <a:ext cx="336549" cy="274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grpSp>
        <p:nvGrpSpPr>
          <p:cNvPr id="642" name="Shape 642"/>
          <p:cNvGrpSpPr/>
          <p:nvPr/>
        </p:nvGrpSpPr>
        <p:grpSpPr>
          <a:xfrm>
            <a:off x="684212" y="260350"/>
            <a:ext cx="504824" cy="396874"/>
            <a:chOff x="112" y="119"/>
            <a:chExt cx="317" cy="249"/>
          </a:xfrm>
        </p:grpSpPr>
        <p:pic>
          <p:nvPicPr>
            <p:cNvPr descr="BALBLINK" id="643" name="Shape 64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2" y="119"/>
              <a:ext cx="317" cy="2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44" name="Shape 644"/>
            <p:cNvSpPr txBox="1"/>
            <p:nvPr/>
          </p:nvSpPr>
          <p:spPr>
            <a:xfrm>
              <a:off x="158" y="119"/>
              <a:ext cx="272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00" rIns="91400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Shape 651"/>
          <p:cNvSpPr txBox="1"/>
          <p:nvPr>
            <p:ph type="title"/>
          </p:nvPr>
        </p:nvSpPr>
        <p:spPr>
          <a:xfrm>
            <a:off x="0" y="188640"/>
            <a:ext cx="9144000" cy="854224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3300"/>
              </a:buClr>
              <a:buSzPct val="25000"/>
              <a:buFont typeface="Arial"/>
              <a:buNone/>
            </a:pPr>
            <a:r>
              <a:rPr b="1" i="0" lang="th-TH" sz="44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๑. การระบุปัจจัยเสี่ยง  (Event Identification)</a:t>
            </a:r>
          </a:p>
        </p:txBody>
      </p:sp>
      <p:pic>
        <p:nvPicPr>
          <p:cNvPr descr="pe03254_" id="652" name="Shape 6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44207" y="4869160"/>
            <a:ext cx="2490787" cy="164306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3" name="Shape 653"/>
          <p:cNvGrpSpPr/>
          <p:nvPr/>
        </p:nvGrpSpPr>
        <p:grpSpPr>
          <a:xfrm>
            <a:off x="972677" y="1486059"/>
            <a:ext cx="7703778" cy="4317926"/>
            <a:chOff x="649149" y="1276"/>
            <a:chExt cx="7703778" cy="4317926"/>
          </a:xfrm>
        </p:grpSpPr>
        <p:sp>
          <p:nvSpPr>
            <p:cNvPr id="654" name="Shape 654"/>
            <p:cNvSpPr/>
            <p:nvPr/>
          </p:nvSpPr>
          <p:spPr>
            <a:xfrm>
              <a:off x="649149" y="1276"/>
              <a:ext cx="1574506" cy="1574506"/>
            </a:xfrm>
            <a:prstGeom prst="ellipse">
              <a:avLst/>
            </a:prstGeom>
            <a:solidFill>
              <a:srgbClr val="0000FF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5" name="Shape 655"/>
            <p:cNvSpPr txBox="1"/>
            <p:nvPr/>
          </p:nvSpPr>
          <p:spPr>
            <a:xfrm>
              <a:off x="649149" y="1276"/>
              <a:ext cx="1574506" cy="157450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1900" lIns="41900" rIns="41900" tIns="419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ปัจจัยภายใน</a:t>
              </a:r>
            </a:p>
          </p:txBody>
        </p:sp>
        <p:sp>
          <p:nvSpPr>
            <p:cNvPr id="656" name="Shape 656"/>
            <p:cNvSpPr/>
            <p:nvPr/>
          </p:nvSpPr>
          <p:spPr>
            <a:xfrm>
              <a:off x="979795" y="1703632"/>
              <a:ext cx="913214" cy="913214"/>
            </a:xfrm>
            <a:prstGeom prst="mathPlus">
              <a:avLst>
                <a:gd fmla="val 23520" name="adj1"/>
              </a:avLst>
            </a:prstGeom>
            <a:solidFill>
              <a:srgbClr val="E5AFA9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7" name="Shape 657"/>
            <p:cNvSpPr txBox="1"/>
            <p:nvPr/>
          </p:nvSpPr>
          <p:spPr>
            <a:xfrm>
              <a:off x="979795" y="1703632"/>
              <a:ext cx="913214" cy="91321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rIns="0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Shape 658"/>
            <p:cNvSpPr/>
            <p:nvPr/>
          </p:nvSpPr>
          <p:spPr>
            <a:xfrm>
              <a:off x="649149" y="2744696"/>
              <a:ext cx="1574506" cy="1574506"/>
            </a:xfrm>
            <a:prstGeom prst="ellipse">
              <a:avLst/>
            </a:prstGeom>
            <a:solidFill>
              <a:srgbClr val="0000FF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9" name="Shape 659"/>
            <p:cNvSpPr txBox="1"/>
            <p:nvPr/>
          </p:nvSpPr>
          <p:spPr>
            <a:xfrm>
              <a:off x="649149" y="2744696"/>
              <a:ext cx="1574506" cy="157450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1900" lIns="41900" rIns="41900" tIns="419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ปัจจัยภายนอก</a:t>
              </a:r>
            </a:p>
          </p:txBody>
        </p:sp>
        <p:sp>
          <p:nvSpPr>
            <p:cNvPr id="660" name="Shape 660"/>
            <p:cNvSpPr/>
            <p:nvPr/>
          </p:nvSpPr>
          <p:spPr>
            <a:xfrm rot="46830">
              <a:off x="2586171" y="1888280"/>
              <a:ext cx="768681" cy="585715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E5AFA9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1" name="Shape 661"/>
            <p:cNvSpPr txBox="1"/>
            <p:nvPr/>
          </p:nvSpPr>
          <p:spPr>
            <a:xfrm rot="93660">
              <a:off x="2586171" y="1888280"/>
              <a:ext cx="768681" cy="5857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rIns="0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Shape 662"/>
            <p:cNvSpPr/>
            <p:nvPr/>
          </p:nvSpPr>
          <p:spPr>
            <a:xfrm>
              <a:off x="3673492" y="432045"/>
              <a:ext cx="4679434" cy="3581089"/>
            </a:xfrm>
            <a:prstGeom prst="ellipse">
              <a:avLst/>
            </a:prstGeom>
            <a:solidFill>
              <a:srgbClr val="9933FF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3" name="Shape 663"/>
            <p:cNvSpPr txBox="1"/>
            <p:nvPr/>
          </p:nvSpPr>
          <p:spPr>
            <a:xfrm>
              <a:off x="3673492" y="432045"/>
              <a:ext cx="4679434" cy="35810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rIns="30475" tIns="304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๑. การดำเนินงานที่ไม่มีประสิทธิภาพและประสิทธิผล</a:t>
              </a:r>
            </a:p>
            <a:p>
              <a:pPr indent="0" lvl="0" marL="0" marR="0" rtl="0" algn="l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๒. รายงานทางการเงินหรือการรายงานข้อมูลไม่น่าเชื่อถือ</a:t>
              </a:r>
            </a:p>
            <a:p>
              <a:pPr indent="0" lvl="0" marL="0" marR="0" rtl="0" algn="l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๓. การไม่ปฏิบัติตามกฎระเบียบ ข้อบังคับ มติคณะรัฐมนตรี ฯลฯ</a:t>
              </a:r>
            </a:p>
          </p:txBody>
        </p:sp>
      </p:grpSp>
      <p:sp>
        <p:nvSpPr>
          <p:cNvPr id="664" name="Shape 664"/>
          <p:cNvSpPr txBox="1"/>
          <p:nvPr/>
        </p:nvSpPr>
        <p:spPr>
          <a:xfrm>
            <a:off x="2771800" y="2852935"/>
            <a:ext cx="1178528" cy="523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ผลกระทบ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Shape 671"/>
          <p:cNvSpPr txBox="1"/>
          <p:nvPr>
            <p:ph idx="1" type="body"/>
          </p:nvPr>
        </p:nvSpPr>
        <p:spPr>
          <a:xfrm>
            <a:off x="467543" y="1628800"/>
            <a:ext cx="8229600" cy="4205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0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เทคนิคการวิเคราะห์ความเสี่ยงมีหลายวิธี</a:t>
            </a:r>
          </a:p>
          <a:p>
            <a:pPr indent="-274320" lvl="0" marL="27432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0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โดยทั่วไปจะวิเคราะห์ความเสี่ยงโดยประเมิน </a:t>
            </a:r>
          </a:p>
          <a:p>
            <a:pPr indent="-274320" lvl="0" marL="27432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ความถี่ที่จะเกิดหรือโอกาสที่จะเกิดความเสี่ยง</a:t>
            </a:r>
          </a:p>
          <a:p>
            <a:pPr indent="-274320" lvl="0" marL="27432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(Likelihood)</a:t>
            </a: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และ  </a:t>
            </a:r>
            <a:r>
              <a:rPr b="1" i="0" lang="th-TH" sz="4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ผลกระทบของความเสี่ยง 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(Consequences)</a:t>
            </a: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th-TH" sz="4000" u="none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โดยการให้คะแนนดังนี้ :-</a:t>
            </a:r>
          </a:p>
        </p:txBody>
      </p:sp>
      <p:sp>
        <p:nvSpPr>
          <p:cNvPr id="672" name="Shape 672"/>
          <p:cNvSpPr txBox="1"/>
          <p:nvPr>
            <p:ph type="title"/>
          </p:nvPr>
        </p:nvSpPr>
        <p:spPr>
          <a:xfrm>
            <a:off x="0" y="188640"/>
            <a:ext cx="9144000" cy="854224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3300"/>
              </a:buClr>
              <a:buSzPct val="25000"/>
              <a:buFont typeface="Arial"/>
              <a:buNone/>
            </a:pPr>
            <a:r>
              <a:rPr b="1" i="0" lang="th-TH" sz="44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๒. วิเคราะห์ความเสี่ยง  (Risk Analysis)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/>
        </p:nvSpPr>
        <p:spPr>
          <a:xfrm>
            <a:off x="0" y="145585"/>
            <a:ext cx="9144000" cy="1015662"/>
          </a:xfrm>
          <a:prstGeom prst="rect">
            <a:avLst/>
          </a:prstGeom>
          <a:solidFill>
            <a:srgbClr val="00CC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th-TH" sz="6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ค่านิยมองค์กร (core value) : MOPH</a:t>
            </a:r>
          </a:p>
        </p:txBody>
      </p:sp>
      <p:graphicFrame>
        <p:nvGraphicFramePr>
          <p:cNvPr id="117" name="Shape 117"/>
          <p:cNvGraphicFramePr/>
          <p:nvPr/>
        </p:nvGraphicFramePr>
        <p:xfrm>
          <a:off x="0" y="170080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{75D9AF0C-8BD4-4480-A151-778E51472F7F}</a:tableStyleId>
              </a:tblPr>
              <a:tblGrid>
                <a:gridCol w="2627775"/>
                <a:gridCol w="6516225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8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M : Mastery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800">
                          <a:latin typeface="Arial"/>
                          <a:ea typeface="Arial"/>
                          <a:cs typeface="Arial"/>
                          <a:sym typeface="Arial"/>
                        </a:rPr>
                        <a:t>ฝึกฝนตนเองให้มีศักยภาพสูงสุด (ควบคุมตนเองให้ทำงาน</a:t>
                      </a:r>
                      <a:r>
                        <a:rPr lang="th-TH" sz="2800">
                          <a:latin typeface="Arial"/>
                          <a:ea typeface="Arial"/>
                          <a:cs typeface="Arial"/>
                          <a:sym typeface="Arial"/>
                        </a:rPr>
                        <a:t> คิด พูด</a:t>
                      </a: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800">
                          <a:latin typeface="Arial"/>
                          <a:ea typeface="Arial"/>
                          <a:cs typeface="Arial"/>
                          <a:sym typeface="Arial"/>
                        </a:rPr>
                        <a:t>อย่างมีสติ ใช้กริยาวาจาเหมาะสม มีความซื่อสัตย์ มีคุณธรรมจริยธรรม รักการเรียนรู้ ค้นหาความรู้สม่ำเสมอ มีวินัย ตรงต่อเวลา</a:t>
                      </a: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800">
                          <a:latin typeface="Arial"/>
                          <a:ea typeface="Arial"/>
                          <a:cs typeface="Arial"/>
                          <a:sym typeface="Arial"/>
                        </a:rPr>
                        <a:t>รับผิดชอบ)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2800">
                          <a:solidFill>
                            <a:srgbClr val="0000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 : Originality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2800">
                          <a:solidFill>
                            <a:srgbClr val="0000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สร้างสรรค์นวัตกรรม สิ่งใหม่ ๆ ที่เป็นประโยชน์ต่อระบบสุขภาพ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2800">
                          <a:solidFill>
                            <a:srgbClr val="00CC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 : People-centered</a:t>
                      </a: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2800">
                          <a:solidFill>
                            <a:srgbClr val="00CC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approach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2800">
                          <a:solidFill>
                            <a:srgbClr val="00CC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ยึดประชาชนเป็นที่ตั้ง  เป็นศูนย์กลางในการทำงาน</a:t>
                      </a: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2800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 : Humility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2800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มีความอ่อนน้อมถ่อมตน การเคารพผู้อื่น</a:t>
                      </a:r>
                      <a:r>
                        <a:rPr b="1" lang="th-TH" sz="2800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เห็นแก่ประโยชน์ส่วนรวม</a:t>
                      </a: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2800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รู้แพ้รู้ชนะ เปิดรับฟังความเห็นต่าง จัดการความขัดแย้งด้วยวิธีสร้างสรรค์ ช่วยผู้อื่นแก้ปัญหาในยามคับขัน</a:t>
                      </a: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Shape 679"/>
          <p:cNvSpPr/>
          <p:nvPr>
            <p:ph idx="12" type="sldNum"/>
          </p:nvPr>
        </p:nvSpPr>
        <p:spPr>
          <a:xfrm>
            <a:off x="8316913" y="6165850"/>
            <a:ext cx="549275" cy="365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680" name="Shape 680"/>
          <p:cNvSpPr txBox="1"/>
          <p:nvPr>
            <p:ph idx="1" type="body"/>
          </p:nvPr>
        </p:nvSpPr>
        <p:spPr>
          <a:xfrm>
            <a:off x="214312" y="1600200"/>
            <a:ext cx="8715374" cy="3614737"/>
          </a:xfrm>
          <a:prstGeom prst="rect">
            <a:avLst/>
          </a:prstGeom>
          <a:noFill/>
          <a:ln cap="flat" cmpd="sng" w="9525">
            <a:solidFill>
              <a:srgbClr val="422E2E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3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เป็นการประเมินความเป็นไปได้/โอกาสในการเกิด</a:t>
            </a:r>
          </a:p>
          <a:p>
            <a:pPr indent="-274320" lvl="0" marL="274320" marR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3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เหตุการณ์ต่างๆ ว่ามีมากน้อยเพียงใด พิจารณาในรูปของความถี่ (Frequency) หรือระดับความเป็นไปได้/โอกาส</a:t>
            </a:r>
          </a:p>
          <a:p>
            <a:pPr indent="-274320" lvl="0" marL="274320" marR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3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โดยแบ่งเป็น 5 ระดับ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rgbClr val="FF3399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grpSp>
        <p:nvGrpSpPr>
          <p:cNvPr id="681" name="Shape 681"/>
          <p:cNvGrpSpPr/>
          <p:nvPr/>
        </p:nvGrpSpPr>
        <p:grpSpPr>
          <a:xfrm rot="-5400000">
            <a:off x="3821906" y="1412082"/>
            <a:ext cx="1500186" cy="9144000"/>
            <a:chOff x="0" y="0"/>
            <a:chExt cx="1397" cy="4319"/>
          </a:xfrm>
        </p:grpSpPr>
        <p:pic>
          <p:nvPicPr>
            <p:cNvPr descr="j0316960" id="682" name="Shape 68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1535"/>
              <a:ext cx="581" cy="9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j0316780" id="683" name="Shape 68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15" y="2447"/>
              <a:ext cx="576" cy="8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j0316865" id="684" name="Shape 68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671" y="3263"/>
              <a:ext cx="719" cy="10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j0316921" id="685" name="Shape 685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0" y="2495"/>
              <a:ext cx="816" cy="7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j0309633" id="686" name="Shape 686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0" y="911"/>
              <a:ext cx="816" cy="6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j0308986" id="687" name="Shape 687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671" y="911"/>
              <a:ext cx="719" cy="6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j0309600" id="688" name="Shape 688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576" y="0"/>
              <a:ext cx="821" cy="9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j0309392" id="689" name="Shape 68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0" y="0"/>
              <a:ext cx="605" cy="9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j0309607" id="690" name="Shape 690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76" y="1584"/>
              <a:ext cx="816" cy="9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j0309602" id="691" name="Shape 691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0" y="3263"/>
              <a:ext cx="672" cy="10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92" name="Shape 692"/>
          <p:cNvSpPr/>
          <p:nvPr/>
        </p:nvSpPr>
        <p:spPr>
          <a:xfrm>
            <a:off x="611560" y="332656"/>
            <a:ext cx="7992887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40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การวัดโอกาสที่จะเกิดความเสี่ยง (Likelihood)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Shape 699"/>
          <p:cNvSpPr txBox="1"/>
          <p:nvPr>
            <p:ph type="title"/>
          </p:nvPr>
        </p:nvSpPr>
        <p:spPr>
          <a:xfrm>
            <a:off x="457200" y="223787"/>
            <a:ext cx="8229600" cy="1154161"/>
          </a:xfrm>
          <a:prstGeom prst="rect">
            <a:avLst/>
          </a:prstGeom>
          <a:solidFill>
            <a:srgbClr val="FAD8CB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1" i="0" lang="th-TH" sz="6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โอกาสที่จะเกิดความเสี่ยง</a:t>
            </a:r>
          </a:p>
        </p:txBody>
      </p:sp>
      <p:graphicFrame>
        <p:nvGraphicFramePr>
          <p:cNvPr id="700" name="Shape 700"/>
          <p:cNvGraphicFramePr/>
          <p:nvPr/>
        </p:nvGraphicFramePr>
        <p:xfrm>
          <a:off x="395536" y="155679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2990850"/>
                <a:gridCol w="3816350"/>
                <a:gridCol w="1422400"/>
              </a:tblGrid>
              <a:tr h="3714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6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โอกาสจะเกิดความเสี่ยง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6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ความถี่โดยเฉลี่ย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6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คะแนน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</a:tr>
              <a:tr h="3533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สูงมาก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ปานกลาง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น้อยมาก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0" i="0" sz="28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B9FF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เดือนต่อครั้งหรือมากกว่า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1-6 เดือนต่อครั้งแต่ไม่เกิน 5 ครั้ง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ปีต่อครั้ง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2-3 ปีต่อครั้ง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ปีต่อครั้ง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0" i="0" sz="28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B9FF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0" i="0" sz="28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B9FFDC"/>
                    </a:solidFill>
                  </a:tcPr>
                </a:tc>
              </a:tr>
            </a:tbl>
          </a:graphicData>
        </a:graphic>
      </p:graphicFrame>
      <p:sp>
        <p:nvSpPr>
          <p:cNvPr id="701" name="Shape 701"/>
          <p:cNvSpPr txBox="1"/>
          <p:nvPr/>
        </p:nvSpPr>
        <p:spPr>
          <a:xfrm>
            <a:off x="683568" y="5949280"/>
            <a:ext cx="7560082" cy="523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ความถี่ : ควรกำหนดให้เหมาะสมกับขนาด ภารกิจ และลักษณะการดำเนินงาน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Shape 708"/>
          <p:cNvSpPr txBox="1"/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gradFill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5400000" scaled="0"/>
          </a:gradFill>
          <a:ln cap="flat" cmpd="thinThick" w="5715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F3399"/>
              </a:buClr>
              <a:buSzPct val="25000"/>
              <a:buFont typeface="Arial"/>
              <a:buNone/>
            </a:pPr>
            <a:r>
              <a:rPr b="1" i="0" lang="th-TH" sz="60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การวัดผลกระทบ</a:t>
            </a:r>
            <a:r>
              <a:rPr b="1" i="0" lang="th-TH" sz="66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 (Impact)</a:t>
            </a:r>
            <a:r>
              <a:rPr b="0" i="0" lang="th-TH" sz="6600" u="none" cap="none" strike="noStrike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709" name="Shape 709"/>
          <p:cNvSpPr txBox="1"/>
          <p:nvPr>
            <p:ph idx="1" type="body"/>
          </p:nvPr>
        </p:nvSpPr>
        <p:spPr>
          <a:xfrm>
            <a:off x="457200" y="1600200"/>
            <a:ext cx="8435975" cy="3400424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FFC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-274320" lvl="0" marL="274320" marR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3600" u="none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เป็นการพิจารณาถึงความรุนแรงของเหตุการณ์ต่างๆ</a:t>
            </a:r>
          </a:p>
          <a:p>
            <a:pPr indent="-274320" lvl="0" marL="274320" marR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3600" u="none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ที่จะเกิดความเสียหาย/ผลกระทบต่อองค์กร ซึ่งมีทั้ง </a:t>
            </a:r>
          </a:p>
          <a:p>
            <a:pPr indent="-274320" lvl="0" marL="274320" marR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3600" u="none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    ผลกระทบในเชิงปริมาณ(คิดเป็นมูลค่าความสูญเสียได้)</a:t>
            </a:r>
          </a:p>
          <a:p>
            <a:pPr indent="-274320" lvl="0" marL="274320" marR="0" rtl="0" algn="ctr">
              <a:spcBef>
                <a:spcPts val="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3600" u="none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และในเชิงคุณภาพ</a:t>
            </a:r>
          </a:p>
        </p:txBody>
      </p:sp>
      <p:pic>
        <p:nvPicPr>
          <p:cNvPr descr="PE03840_" id="710" name="Shape 7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0187" y="5214937"/>
            <a:ext cx="6172199" cy="144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7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7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7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7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Shape 717"/>
          <p:cNvSpPr txBox="1"/>
          <p:nvPr>
            <p:ph type="title"/>
          </p:nvPr>
        </p:nvSpPr>
        <p:spPr>
          <a:xfrm>
            <a:off x="323850" y="260350"/>
            <a:ext cx="8215312" cy="10112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0066"/>
              </a:buClr>
              <a:buSzPct val="25000"/>
              <a:buFont typeface="Arial"/>
              <a:buNone/>
            </a:pP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ตัวอย่าง</a:t>
            </a:r>
            <a:r>
              <a:rPr b="1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ผลกระทบต่อองค์กร (ด้านการเงิน)</a:t>
            </a:r>
          </a:p>
        </p:txBody>
      </p:sp>
      <p:graphicFrame>
        <p:nvGraphicFramePr>
          <p:cNvPr id="718" name="Shape 718"/>
          <p:cNvGraphicFramePr/>
          <p:nvPr/>
        </p:nvGraphicFramePr>
        <p:xfrm>
          <a:off x="323528" y="148478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2743200"/>
                <a:gridCol w="2743200"/>
                <a:gridCol w="2743200"/>
              </a:tblGrid>
              <a:tr h="5635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2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ผลกระทบ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2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มูลค่าความเสียหาย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2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คะแนน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</a:tr>
              <a:tr h="36131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สูงมาก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ปานกลาง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น้อยมาก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&gt; 10 ล้านบาท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&gt;2.5 แสน - 10 ล้านบาท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&gt;50,000 - 2.5 แสนบาท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&gt;10,000 - 50,000 บาท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ไม่เกิน 10,000 บาท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</a:tr>
            </a:tbl>
          </a:graphicData>
        </a:graphic>
      </p:graphicFrame>
      <p:sp>
        <p:nvSpPr>
          <p:cNvPr id="719" name="Shape 719"/>
          <p:cNvSpPr txBox="1"/>
          <p:nvPr/>
        </p:nvSpPr>
        <p:spPr>
          <a:xfrm>
            <a:off x="251519" y="5949280"/>
            <a:ext cx="8892479" cy="523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มูลค่าความเสียหาย : ควรกำหนดให้เหมาะสมกับขนาด ภารกิจ และลักษณะการดำเนินงาน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Shape 726"/>
          <p:cNvSpPr txBox="1"/>
          <p:nvPr>
            <p:ph type="title"/>
          </p:nvPr>
        </p:nvSpPr>
        <p:spPr>
          <a:xfrm>
            <a:off x="323850" y="260350"/>
            <a:ext cx="8215312" cy="10112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0066"/>
              </a:buClr>
              <a:buSzPct val="25000"/>
              <a:buFont typeface="Arial"/>
              <a:buNone/>
            </a:pP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ตัวอย่าง</a:t>
            </a:r>
            <a:r>
              <a:rPr b="1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ผลกระทบต่อองค์กร (ด้านเวลา)</a:t>
            </a:r>
          </a:p>
        </p:txBody>
      </p:sp>
      <p:graphicFrame>
        <p:nvGraphicFramePr>
          <p:cNvPr id="727" name="Shape 727"/>
          <p:cNvGraphicFramePr/>
          <p:nvPr/>
        </p:nvGraphicFramePr>
        <p:xfrm>
          <a:off x="141157" y="155733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1406500"/>
                <a:gridCol w="6480725"/>
                <a:gridCol w="1005250"/>
              </a:tblGrid>
              <a:tr h="6564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ผลกระทบ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มูลค่าความเสียหาย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คะแนน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</a:tr>
              <a:tr h="4095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สูงมาก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ปานกลาง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น้อยมาก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ทำให้เกิดความล่าช้าของงาน มากกว่า 6 เดือนขึ้นไป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ทำให้เกิดความล่าช้าของงาน มากกว่า 4.5 เดือนถึง 6 เดือน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ทำให้เกิดความล่าช้าของงาน มากกว่า 3 เดือนถึง 4.5 เดือน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ทำให้เกิดความล่าช้าของงาน มากกว่า 1.5 เดือนถึง 3 เดือน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ทำให้เกิดความล่าช้าของงาน ไม่เกิน 1.5 เดือน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Shape 734"/>
          <p:cNvSpPr txBox="1"/>
          <p:nvPr>
            <p:ph type="title"/>
          </p:nvPr>
        </p:nvSpPr>
        <p:spPr>
          <a:xfrm>
            <a:off x="323850" y="260350"/>
            <a:ext cx="8215312" cy="10112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0066"/>
              </a:buClr>
              <a:buSzPct val="25000"/>
              <a:buFont typeface="Arial"/>
              <a:buNone/>
            </a:pP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ตัวอย่าง</a:t>
            </a:r>
            <a:r>
              <a:rPr b="1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ผลกระทบต่อองค์กร (ด้านชื่อเสียง)</a:t>
            </a:r>
          </a:p>
        </p:txBody>
      </p:sp>
      <p:graphicFrame>
        <p:nvGraphicFramePr>
          <p:cNvPr id="735" name="Shape 735"/>
          <p:cNvGraphicFramePr/>
          <p:nvPr/>
        </p:nvGraphicFramePr>
        <p:xfrm>
          <a:off x="141157" y="155733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1406500"/>
                <a:gridCol w="6480725"/>
                <a:gridCol w="1005250"/>
              </a:tblGrid>
              <a:tr h="6564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ผลกระทบ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มูลค่าความเสียหาย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คะแนน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</a:tr>
              <a:tr h="4095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สูงมาก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ปานกลาง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น้อยมาก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มีการเผยแพร่ข่าวทั้งจากสื่อภายในและต่างประเทศเป็นวงกว้าง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มีการเผยแพร่ข่าวเป็นวงกว้างในประเทศและมีการเผยแพร่ข่าวอยู่วงจำกัดในต่างประเทศ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มีการลงข่าวในหนังสือพิมพ์ในประเทศหลายฉบับ 2-3 วัน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มีการลงข่าวในหนังสือพิมพ์ในประเทศบางฉบับ 1 วัน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ไม่มีการเผยแพร่ข่าว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28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Shape 742"/>
          <p:cNvSpPr txBox="1"/>
          <p:nvPr>
            <p:ph type="title"/>
          </p:nvPr>
        </p:nvSpPr>
        <p:spPr>
          <a:xfrm>
            <a:off x="323850" y="260350"/>
            <a:ext cx="8215312" cy="10112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0066"/>
              </a:buClr>
              <a:buSzPct val="25000"/>
              <a:buFont typeface="Arial"/>
              <a:buNone/>
            </a:pP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ตัวอย่าง</a:t>
            </a:r>
            <a:r>
              <a:rPr b="1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ผลกระทบต่อองค์กร (ด้านลูกค้า)</a:t>
            </a:r>
          </a:p>
        </p:txBody>
      </p:sp>
      <p:graphicFrame>
        <p:nvGraphicFramePr>
          <p:cNvPr id="743" name="Shape 743"/>
          <p:cNvGraphicFramePr/>
          <p:nvPr/>
        </p:nvGraphicFramePr>
        <p:xfrm>
          <a:off x="141157" y="155733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1406500"/>
                <a:gridCol w="6480725"/>
                <a:gridCol w="1005250"/>
              </a:tblGrid>
              <a:tr h="6564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ผลกระทบ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มูลค่าความเสียหาย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คะแนน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</a:tr>
              <a:tr h="4095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สูงมาก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ปานกลาง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น้อยมาก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ผู้ใช้บริการลดลงมากกว่า 50 คน ต่อเดือน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ผู้ใช้บริการลดลงตั้งแต่ 40-50 คน ต่อเดือน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ผู้ใช้บริการลดลงตั้งแต่ 30-39 คน ต่อเดือน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ผู้ใช้บริการลดลงตั้งแต่ 20-29 คน ต่อเดือน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ผู้ใช้บริการลดลงไม่เกิน 19 คน ต่อเดือน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Shape 750"/>
          <p:cNvSpPr txBox="1"/>
          <p:nvPr>
            <p:ph type="title"/>
          </p:nvPr>
        </p:nvSpPr>
        <p:spPr>
          <a:xfrm>
            <a:off x="0" y="260350"/>
            <a:ext cx="9144000" cy="10112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0066"/>
              </a:buClr>
              <a:buSzPct val="25000"/>
              <a:buFont typeface="Arial"/>
              <a:buNone/>
            </a:pP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ตัวอย่าง</a:t>
            </a:r>
            <a:r>
              <a:rPr b="1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ผลกระทบต่อองค์กร (ด้านความสำเร็จ)</a:t>
            </a:r>
          </a:p>
        </p:txBody>
      </p:sp>
      <p:graphicFrame>
        <p:nvGraphicFramePr>
          <p:cNvPr id="751" name="Shape 751"/>
          <p:cNvGraphicFramePr/>
          <p:nvPr/>
        </p:nvGraphicFramePr>
        <p:xfrm>
          <a:off x="141157" y="155733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1406500"/>
                <a:gridCol w="6480725"/>
                <a:gridCol w="1005250"/>
              </a:tblGrid>
              <a:tr h="6564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ผลกระทบ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มูลค่าความเสียหาย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คะแนน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</a:tr>
              <a:tr h="4095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สูงมาก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ปานกลาง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น้อยมาก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ดำเนินงานสำเร็จตามแผนได้น้อยกว่า 60%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ดำเนินงานสำเร็จตามแผนได้ 60-70%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ดำเนินงานสำเร็จตามแผนได้ 71-80%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ดำเนินงานสำเร็จตามแผนได้ 81-90%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ดำเนินงานสำเร็จตามแผนได้มากกว่า 60%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Shape 758"/>
          <p:cNvSpPr txBox="1"/>
          <p:nvPr>
            <p:ph type="title"/>
          </p:nvPr>
        </p:nvSpPr>
        <p:spPr>
          <a:xfrm>
            <a:off x="0" y="260350"/>
            <a:ext cx="9144000" cy="10112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0066"/>
              </a:buClr>
              <a:buSzPct val="25000"/>
              <a:buFont typeface="Arial"/>
              <a:buNone/>
            </a:pP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th-TH" sz="32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ตัวอย่าง</a:t>
            </a:r>
            <a:r>
              <a:rPr b="1" i="0" lang="th-TH" sz="4800" u="none" cap="none" strike="noStrik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ผลกระทบต่อองค์กร (ด้านบุคลากร)</a:t>
            </a:r>
          </a:p>
        </p:txBody>
      </p:sp>
      <p:graphicFrame>
        <p:nvGraphicFramePr>
          <p:cNvPr id="759" name="Shape 759"/>
          <p:cNvGraphicFramePr/>
          <p:nvPr/>
        </p:nvGraphicFramePr>
        <p:xfrm>
          <a:off x="141157" y="155733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1406500"/>
                <a:gridCol w="6480725"/>
                <a:gridCol w="1005250"/>
              </a:tblGrid>
              <a:tr h="6564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ผลกระทบ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มูลค่าความเสียหาย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28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คะแนน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accent1"/>
                    </a:solidFill>
                  </a:tcPr>
                </a:tc>
              </a:tr>
              <a:tr h="4095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สูงมาก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สูง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ปานกลาง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น้อยมาก</a:t>
                      </a: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ระยะเวลาการปฏิบัติงานน้อยกว่า 1 ปี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ระยะเวลาการปฏิบัติงานมากกว่า 1 ปี ไม่เกิน 2 ปี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ระยะเวลาการปฏิบัติงานมากกว่า 2 ปี ไม่เกิน 3 ปี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ระยะเวลาการปฏิบัติงานมากกว่า 3 ปี ไม่เกิน 5 ปี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ระยะเวลาการปฏิบัติงานมากกว่า 5 ปี</a:t>
                      </a: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th-TH" sz="3600" u="none" cap="none" strike="noStrike">
                          <a:solidFill>
                            <a:srgbClr val="1025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72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Libre Baskerville"/>
                        <a:buNone/>
                      </a:pPr>
                      <a:r>
                        <a:t/>
                      </a:r>
                      <a:endParaRPr b="1" i="0" sz="3600" u="none" cap="none" strike="noStrike">
                        <a:solidFill>
                          <a:srgbClr val="1025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2D2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Shape 766"/>
          <p:cNvSpPr/>
          <p:nvPr/>
        </p:nvSpPr>
        <p:spPr>
          <a:xfrm>
            <a:off x="323850" y="476250"/>
            <a:ext cx="8569325" cy="1035049"/>
          </a:xfrm>
          <a:prstGeom prst="rect">
            <a:avLst/>
          </a:prstGeom>
          <a:solidFill>
            <a:srgbClr val="FAD8CB"/>
          </a:solidFill>
          <a:ln>
            <a:noFill/>
          </a:ln>
          <a:effectLst>
            <a:outerShdw rotWithShape="0" algn="ctr" dir="2700000" dist="107763">
              <a:schemeClr val="lt2">
                <a:alpha val="49803"/>
              </a:scheme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การวิเคราะห์ระดับของความเสี่ยง (Degree of Risk)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7" name="Shape 767"/>
          <p:cNvSpPr txBox="1"/>
          <p:nvPr/>
        </p:nvSpPr>
        <p:spPr>
          <a:xfrm>
            <a:off x="6227762" y="3500437"/>
            <a:ext cx="269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ความเสี่ยงสูงมาก 20-25</a:t>
            </a:r>
          </a:p>
        </p:txBody>
      </p:sp>
      <p:sp>
        <p:nvSpPr>
          <p:cNvPr id="768" name="Shape 768"/>
          <p:cNvSpPr txBox="1"/>
          <p:nvPr/>
        </p:nvSpPr>
        <p:spPr>
          <a:xfrm>
            <a:off x="6088062" y="4437062"/>
            <a:ext cx="2916236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   ความเสี่ยงปานกลาง 4-9</a:t>
            </a:r>
          </a:p>
        </p:txBody>
      </p:sp>
      <p:sp>
        <p:nvSpPr>
          <p:cNvPr id="769" name="Shape 769"/>
          <p:cNvSpPr txBox="1"/>
          <p:nvPr/>
        </p:nvSpPr>
        <p:spPr>
          <a:xfrm>
            <a:off x="8316913" y="6237287"/>
            <a:ext cx="47783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grpSp>
        <p:nvGrpSpPr>
          <p:cNvPr id="770" name="Shape 770"/>
          <p:cNvGrpSpPr/>
          <p:nvPr/>
        </p:nvGrpSpPr>
        <p:grpSpPr>
          <a:xfrm>
            <a:off x="891008" y="2274099"/>
            <a:ext cx="7611640" cy="4291800"/>
            <a:chOff x="561" y="1432"/>
            <a:chExt cx="4794" cy="2703"/>
          </a:xfrm>
        </p:grpSpPr>
        <p:sp>
          <p:nvSpPr>
            <p:cNvPr id="771" name="Shape 771"/>
            <p:cNvSpPr txBox="1"/>
            <p:nvPr/>
          </p:nvSpPr>
          <p:spPr>
            <a:xfrm rot="-5421431">
              <a:off x="-428" y="2431"/>
              <a:ext cx="2321" cy="3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FF66CC"/>
                  </a:solidFill>
                  <a:latin typeface="Arial"/>
                  <a:ea typeface="Arial"/>
                  <a:cs typeface="Arial"/>
                  <a:sym typeface="Arial"/>
                </a:rPr>
                <a:t>ผลกระทบของความเสี่ยง</a:t>
              </a:r>
            </a:p>
          </p:txBody>
        </p:sp>
        <p:sp>
          <p:nvSpPr>
            <p:cNvPr id="772" name="Shape 772"/>
            <p:cNvSpPr txBox="1"/>
            <p:nvPr/>
          </p:nvSpPr>
          <p:spPr>
            <a:xfrm>
              <a:off x="930" y="1714"/>
              <a:ext cx="211" cy="17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6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6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6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6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6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73" name="Shape 773"/>
            <p:cNvSpPr txBox="1"/>
            <p:nvPr/>
          </p:nvSpPr>
          <p:spPr>
            <a:xfrm>
              <a:off x="1097" y="3790"/>
              <a:ext cx="2023" cy="3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000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โอกาสที่จะเกิดความเสี่ยง</a:t>
              </a:r>
            </a:p>
          </p:txBody>
        </p:sp>
        <p:sp>
          <p:nvSpPr>
            <p:cNvPr id="774" name="Shape 774"/>
            <p:cNvSpPr/>
            <p:nvPr/>
          </p:nvSpPr>
          <p:spPr>
            <a:xfrm>
              <a:off x="3550" y="2214"/>
              <a:ext cx="383" cy="239"/>
            </a:xfrm>
            <a:prstGeom prst="rect">
              <a:avLst/>
            </a:prstGeom>
            <a:solidFill>
              <a:srgbClr val="FF9966"/>
            </a:solidFill>
            <a:ln cap="sq" cmpd="sng" w="127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Shape 775"/>
            <p:cNvSpPr/>
            <p:nvPr/>
          </p:nvSpPr>
          <p:spPr>
            <a:xfrm>
              <a:off x="3550" y="2513"/>
              <a:ext cx="383" cy="239"/>
            </a:xfrm>
            <a:prstGeom prst="rect">
              <a:avLst/>
            </a:prstGeom>
            <a:solidFill>
              <a:schemeClr val="folHlink"/>
            </a:solidFill>
            <a:ln cap="sq" cmpd="sng" w="127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Shape 776"/>
            <p:cNvSpPr/>
            <p:nvPr/>
          </p:nvSpPr>
          <p:spPr>
            <a:xfrm>
              <a:off x="3550" y="2812"/>
              <a:ext cx="383" cy="239"/>
            </a:xfrm>
            <a:prstGeom prst="rect">
              <a:avLst/>
            </a:prstGeom>
            <a:solidFill>
              <a:srgbClr val="D79BFF"/>
            </a:solidFill>
            <a:ln cap="sq" cmpd="sng" w="127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Shape 777"/>
            <p:cNvSpPr/>
            <p:nvPr/>
          </p:nvSpPr>
          <p:spPr>
            <a:xfrm>
              <a:off x="3550" y="3112"/>
              <a:ext cx="383" cy="239"/>
            </a:xfrm>
            <a:prstGeom prst="rect">
              <a:avLst/>
            </a:prstGeom>
            <a:solidFill>
              <a:schemeClr val="accent1"/>
            </a:solidFill>
            <a:ln cap="sq" cmpd="sng" w="127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Shape 778"/>
            <p:cNvSpPr/>
            <p:nvPr/>
          </p:nvSpPr>
          <p:spPr>
            <a:xfrm>
              <a:off x="1202" y="1705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9" name="Shape 779"/>
            <p:cNvSpPr/>
            <p:nvPr/>
          </p:nvSpPr>
          <p:spPr>
            <a:xfrm>
              <a:off x="1202" y="2431"/>
              <a:ext cx="362" cy="362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Shape 780"/>
            <p:cNvSpPr/>
            <p:nvPr/>
          </p:nvSpPr>
          <p:spPr>
            <a:xfrm>
              <a:off x="1202" y="2795"/>
              <a:ext cx="362" cy="362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Shape 781"/>
            <p:cNvSpPr/>
            <p:nvPr/>
          </p:nvSpPr>
          <p:spPr>
            <a:xfrm>
              <a:off x="1928" y="3157"/>
              <a:ext cx="362" cy="362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" name="Shape 782"/>
            <p:cNvSpPr/>
            <p:nvPr/>
          </p:nvSpPr>
          <p:spPr>
            <a:xfrm>
              <a:off x="1564" y="3157"/>
              <a:ext cx="362" cy="362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Shape 783"/>
            <p:cNvSpPr/>
            <p:nvPr/>
          </p:nvSpPr>
          <p:spPr>
            <a:xfrm>
              <a:off x="1202" y="3157"/>
              <a:ext cx="362" cy="362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Shape 784"/>
            <p:cNvSpPr/>
            <p:nvPr/>
          </p:nvSpPr>
          <p:spPr>
            <a:xfrm>
              <a:off x="2654" y="1705"/>
              <a:ext cx="362" cy="362"/>
            </a:xfrm>
            <a:prstGeom prst="rect">
              <a:avLst/>
            </a:prstGeom>
            <a:solidFill>
              <a:srgbClr val="FF9966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5" name="Shape 785"/>
            <p:cNvSpPr/>
            <p:nvPr/>
          </p:nvSpPr>
          <p:spPr>
            <a:xfrm>
              <a:off x="1564" y="2069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6" name="Shape 786"/>
            <p:cNvSpPr/>
            <p:nvPr/>
          </p:nvSpPr>
          <p:spPr>
            <a:xfrm>
              <a:off x="1202" y="2069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Shape 787"/>
            <p:cNvSpPr/>
            <p:nvPr/>
          </p:nvSpPr>
          <p:spPr>
            <a:xfrm>
              <a:off x="1928" y="2431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Shape 788"/>
            <p:cNvSpPr/>
            <p:nvPr/>
          </p:nvSpPr>
          <p:spPr>
            <a:xfrm>
              <a:off x="1564" y="2431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Shape 789"/>
            <p:cNvSpPr/>
            <p:nvPr/>
          </p:nvSpPr>
          <p:spPr>
            <a:xfrm>
              <a:off x="2290" y="2795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Shape 790"/>
            <p:cNvSpPr/>
            <p:nvPr/>
          </p:nvSpPr>
          <p:spPr>
            <a:xfrm>
              <a:off x="1928" y="2795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Shape 791"/>
            <p:cNvSpPr/>
            <p:nvPr/>
          </p:nvSpPr>
          <p:spPr>
            <a:xfrm>
              <a:off x="1564" y="2795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Shape 792"/>
            <p:cNvSpPr/>
            <p:nvPr/>
          </p:nvSpPr>
          <p:spPr>
            <a:xfrm>
              <a:off x="2654" y="3157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Shape 793"/>
            <p:cNvSpPr/>
            <p:nvPr/>
          </p:nvSpPr>
          <p:spPr>
            <a:xfrm>
              <a:off x="2290" y="3157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Shape 794"/>
            <p:cNvSpPr/>
            <p:nvPr/>
          </p:nvSpPr>
          <p:spPr>
            <a:xfrm>
              <a:off x="2654" y="2795"/>
              <a:ext cx="362" cy="362"/>
            </a:xfrm>
            <a:prstGeom prst="rect">
              <a:avLst/>
            </a:prstGeom>
            <a:solidFill>
              <a:schemeClr val="folHlink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Shape 795"/>
            <p:cNvSpPr/>
            <p:nvPr/>
          </p:nvSpPr>
          <p:spPr>
            <a:xfrm>
              <a:off x="2654" y="2431"/>
              <a:ext cx="362" cy="362"/>
            </a:xfrm>
            <a:prstGeom prst="rect">
              <a:avLst/>
            </a:prstGeom>
            <a:solidFill>
              <a:schemeClr val="folHlink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Shape 796"/>
            <p:cNvSpPr/>
            <p:nvPr/>
          </p:nvSpPr>
          <p:spPr>
            <a:xfrm>
              <a:off x="2290" y="2431"/>
              <a:ext cx="362" cy="362"/>
            </a:xfrm>
            <a:prstGeom prst="rect">
              <a:avLst/>
            </a:prstGeom>
            <a:solidFill>
              <a:schemeClr val="folHlink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7" name="Shape 797"/>
            <p:cNvSpPr/>
            <p:nvPr/>
          </p:nvSpPr>
          <p:spPr>
            <a:xfrm>
              <a:off x="2290" y="2069"/>
              <a:ext cx="362" cy="362"/>
            </a:xfrm>
            <a:prstGeom prst="rect">
              <a:avLst/>
            </a:prstGeom>
            <a:solidFill>
              <a:schemeClr val="folHlink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8" name="Shape 798"/>
            <p:cNvSpPr/>
            <p:nvPr/>
          </p:nvSpPr>
          <p:spPr>
            <a:xfrm>
              <a:off x="1928" y="1705"/>
              <a:ext cx="362" cy="362"/>
            </a:xfrm>
            <a:prstGeom prst="rect">
              <a:avLst/>
            </a:prstGeom>
            <a:solidFill>
              <a:schemeClr val="folHlink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Shape 799"/>
            <p:cNvSpPr/>
            <p:nvPr/>
          </p:nvSpPr>
          <p:spPr>
            <a:xfrm>
              <a:off x="1928" y="2069"/>
              <a:ext cx="362" cy="362"/>
            </a:xfrm>
            <a:prstGeom prst="rect">
              <a:avLst/>
            </a:prstGeom>
            <a:solidFill>
              <a:schemeClr val="folHlink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Shape 800"/>
            <p:cNvSpPr/>
            <p:nvPr/>
          </p:nvSpPr>
          <p:spPr>
            <a:xfrm>
              <a:off x="1564" y="1705"/>
              <a:ext cx="362" cy="362"/>
            </a:xfrm>
            <a:prstGeom prst="rect">
              <a:avLst/>
            </a:prstGeom>
            <a:solidFill>
              <a:schemeClr val="folHlink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Shape 801"/>
            <p:cNvSpPr/>
            <p:nvPr/>
          </p:nvSpPr>
          <p:spPr>
            <a:xfrm>
              <a:off x="2290" y="1705"/>
              <a:ext cx="362" cy="362"/>
            </a:xfrm>
            <a:prstGeom prst="rect">
              <a:avLst/>
            </a:prstGeom>
            <a:solidFill>
              <a:srgbClr val="FF9966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Shape 802"/>
            <p:cNvSpPr/>
            <p:nvPr/>
          </p:nvSpPr>
          <p:spPr>
            <a:xfrm>
              <a:off x="2654" y="2069"/>
              <a:ext cx="362" cy="362"/>
            </a:xfrm>
            <a:prstGeom prst="rect">
              <a:avLst/>
            </a:prstGeom>
            <a:solidFill>
              <a:srgbClr val="FF9966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Shape 803"/>
            <p:cNvSpPr/>
            <p:nvPr/>
          </p:nvSpPr>
          <p:spPr>
            <a:xfrm>
              <a:off x="3550" y="2214"/>
              <a:ext cx="383" cy="239"/>
            </a:xfrm>
            <a:prstGeom prst="rect">
              <a:avLst/>
            </a:prstGeom>
            <a:solidFill>
              <a:srgbClr val="FF0000"/>
            </a:solidFill>
            <a:ln cap="sq" cmpd="sng" w="127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Shape 804"/>
            <p:cNvSpPr/>
            <p:nvPr/>
          </p:nvSpPr>
          <p:spPr>
            <a:xfrm>
              <a:off x="3550" y="2513"/>
              <a:ext cx="383" cy="239"/>
            </a:xfrm>
            <a:prstGeom prst="rect">
              <a:avLst/>
            </a:prstGeom>
            <a:solidFill>
              <a:srgbClr val="FF3399"/>
            </a:solidFill>
            <a:ln cap="sq" cmpd="sng" w="127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Shape 805"/>
            <p:cNvSpPr/>
            <p:nvPr/>
          </p:nvSpPr>
          <p:spPr>
            <a:xfrm>
              <a:off x="3550" y="2812"/>
              <a:ext cx="383" cy="239"/>
            </a:xfrm>
            <a:prstGeom prst="rect">
              <a:avLst/>
            </a:prstGeom>
            <a:solidFill>
              <a:srgbClr val="D79BFF"/>
            </a:solidFill>
            <a:ln cap="sq" cmpd="sng" w="127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Shape 806"/>
            <p:cNvSpPr/>
            <p:nvPr/>
          </p:nvSpPr>
          <p:spPr>
            <a:xfrm>
              <a:off x="3550" y="3112"/>
              <a:ext cx="383" cy="239"/>
            </a:xfrm>
            <a:prstGeom prst="rect">
              <a:avLst/>
            </a:prstGeom>
            <a:solidFill>
              <a:srgbClr val="FFFF99"/>
            </a:solidFill>
            <a:ln cap="sq" cmpd="sng" w="127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Shape 807"/>
            <p:cNvSpPr txBox="1"/>
            <p:nvPr/>
          </p:nvSpPr>
          <p:spPr>
            <a:xfrm>
              <a:off x="3922" y="2522"/>
              <a:ext cx="1433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FF3399"/>
                  </a:solidFill>
                  <a:latin typeface="Arial"/>
                  <a:ea typeface="Arial"/>
                  <a:cs typeface="Arial"/>
                  <a:sym typeface="Arial"/>
                </a:rPr>
                <a:t>ความเสี่ยงสูง 10-16</a:t>
              </a:r>
            </a:p>
          </p:txBody>
        </p:sp>
        <p:sp>
          <p:nvSpPr>
            <p:cNvPr id="808" name="Shape 808"/>
            <p:cNvSpPr txBox="1"/>
            <p:nvPr/>
          </p:nvSpPr>
          <p:spPr>
            <a:xfrm>
              <a:off x="3950" y="3112"/>
              <a:ext cx="1251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10A5F0"/>
                  </a:solidFill>
                  <a:latin typeface="Arial"/>
                  <a:ea typeface="Arial"/>
                  <a:cs typeface="Arial"/>
                  <a:sym typeface="Arial"/>
                </a:rPr>
                <a:t>ความเสี่ยงต่ำ 1-3</a:t>
              </a:r>
            </a:p>
          </p:txBody>
        </p:sp>
        <p:sp>
          <p:nvSpPr>
            <p:cNvPr id="809" name="Shape 809"/>
            <p:cNvSpPr txBox="1"/>
            <p:nvPr/>
          </p:nvSpPr>
          <p:spPr>
            <a:xfrm>
              <a:off x="1202" y="3475"/>
              <a:ext cx="1768" cy="3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32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 1      2       3       4      5</a:t>
              </a:r>
            </a:p>
          </p:txBody>
        </p:sp>
        <p:sp>
          <p:nvSpPr>
            <p:cNvPr id="810" name="Shape 810"/>
            <p:cNvSpPr/>
            <p:nvPr/>
          </p:nvSpPr>
          <p:spPr>
            <a:xfrm>
              <a:off x="1202" y="1705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Shape 811"/>
            <p:cNvSpPr/>
            <p:nvPr/>
          </p:nvSpPr>
          <p:spPr>
            <a:xfrm>
              <a:off x="1202" y="2431"/>
              <a:ext cx="362" cy="362"/>
            </a:xfrm>
            <a:prstGeom prst="rect">
              <a:avLst/>
            </a:prstGeom>
            <a:solidFill>
              <a:srgbClr val="FFFF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Shape 812"/>
            <p:cNvSpPr/>
            <p:nvPr/>
          </p:nvSpPr>
          <p:spPr>
            <a:xfrm>
              <a:off x="1202" y="2795"/>
              <a:ext cx="362" cy="362"/>
            </a:xfrm>
            <a:prstGeom prst="rect">
              <a:avLst/>
            </a:prstGeom>
            <a:solidFill>
              <a:srgbClr val="FFFF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3" name="Shape 813"/>
            <p:cNvSpPr/>
            <p:nvPr/>
          </p:nvSpPr>
          <p:spPr>
            <a:xfrm>
              <a:off x="1928" y="3157"/>
              <a:ext cx="362" cy="362"/>
            </a:xfrm>
            <a:prstGeom prst="rect">
              <a:avLst/>
            </a:prstGeom>
            <a:solidFill>
              <a:srgbClr val="FFFF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4" name="Shape 814"/>
            <p:cNvSpPr/>
            <p:nvPr/>
          </p:nvSpPr>
          <p:spPr>
            <a:xfrm>
              <a:off x="1564" y="3157"/>
              <a:ext cx="362" cy="362"/>
            </a:xfrm>
            <a:prstGeom prst="rect">
              <a:avLst/>
            </a:prstGeom>
            <a:solidFill>
              <a:srgbClr val="FFFF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5" name="Shape 815"/>
            <p:cNvSpPr/>
            <p:nvPr/>
          </p:nvSpPr>
          <p:spPr>
            <a:xfrm>
              <a:off x="1202" y="3157"/>
              <a:ext cx="362" cy="362"/>
            </a:xfrm>
            <a:prstGeom prst="rect">
              <a:avLst/>
            </a:prstGeom>
            <a:solidFill>
              <a:srgbClr val="FFFF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6" name="Shape 816"/>
            <p:cNvSpPr/>
            <p:nvPr/>
          </p:nvSpPr>
          <p:spPr>
            <a:xfrm>
              <a:off x="2654" y="1705"/>
              <a:ext cx="362" cy="362"/>
            </a:xfrm>
            <a:prstGeom prst="rect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7" name="Shape 817"/>
            <p:cNvSpPr/>
            <p:nvPr/>
          </p:nvSpPr>
          <p:spPr>
            <a:xfrm>
              <a:off x="1564" y="2069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8" name="Shape 818"/>
            <p:cNvSpPr/>
            <p:nvPr/>
          </p:nvSpPr>
          <p:spPr>
            <a:xfrm>
              <a:off x="1202" y="2069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Shape 819"/>
            <p:cNvSpPr/>
            <p:nvPr/>
          </p:nvSpPr>
          <p:spPr>
            <a:xfrm>
              <a:off x="1928" y="2431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0" name="Shape 820"/>
            <p:cNvSpPr/>
            <p:nvPr/>
          </p:nvSpPr>
          <p:spPr>
            <a:xfrm>
              <a:off x="1564" y="2431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Shape 821"/>
            <p:cNvSpPr/>
            <p:nvPr/>
          </p:nvSpPr>
          <p:spPr>
            <a:xfrm>
              <a:off x="2290" y="2795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2" name="Shape 822"/>
            <p:cNvSpPr/>
            <p:nvPr/>
          </p:nvSpPr>
          <p:spPr>
            <a:xfrm>
              <a:off x="1928" y="2795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Shape 823"/>
            <p:cNvSpPr/>
            <p:nvPr/>
          </p:nvSpPr>
          <p:spPr>
            <a:xfrm>
              <a:off x="1564" y="2795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Shape 824"/>
            <p:cNvSpPr/>
            <p:nvPr/>
          </p:nvSpPr>
          <p:spPr>
            <a:xfrm>
              <a:off x="2654" y="3157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Shape 825"/>
            <p:cNvSpPr/>
            <p:nvPr/>
          </p:nvSpPr>
          <p:spPr>
            <a:xfrm>
              <a:off x="2290" y="3157"/>
              <a:ext cx="362" cy="362"/>
            </a:xfrm>
            <a:prstGeom prst="rect">
              <a:avLst/>
            </a:prstGeom>
            <a:solidFill>
              <a:srgbClr val="D79B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6" name="Shape 826"/>
            <p:cNvSpPr/>
            <p:nvPr/>
          </p:nvSpPr>
          <p:spPr>
            <a:xfrm>
              <a:off x="2654" y="2795"/>
              <a:ext cx="362" cy="362"/>
            </a:xfrm>
            <a:prstGeom prst="rect">
              <a:avLst/>
            </a:prstGeom>
            <a:solidFill>
              <a:srgbClr val="FF33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7" name="Shape 827"/>
            <p:cNvSpPr/>
            <p:nvPr/>
          </p:nvSpPr>
          <p:spPr>
            <a:xfrm>
              <a:off x="2654" y="2431"/>
              <a:ext cx="362" cy="362"/>
            </a:xfrm>
            <a:prstGeom prst="rect">
              <a:avLst/>
            </a:prstGeom>
            <a:solidFill>
              <a:srgbClr val="FF33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Shape 828"/>
            <p:cNvSpPr/>
            <p:nvPr/>
          </p:nvSpPr>
          <p:spPr>
            <a:xfrm>
              <a:off x="2290" y="2431"/>
              <a:ext cx="362" cy="362"/>
            </a:xfrm>
            <a:prstGeom prst="rect">
              <a:avLst/>
            </a:prstGeom>
            <a:solidFill>
              <a:srgbClr val="FF33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9" name="Shape 829"/>
            <p:cNvSpPr/>
            <p:nvPr/>
          </p:nvSpPr>
          <p:spPr>
            <a:xfrm>
              <a:off x="2290" y="2069"/>
              <a:ext cx="362" cy="362"/>
            </a:xfrm>
            <a:prstGeom prst="rect">
              <a:avLst/>
            </a:prstGeom>
            <a:solidFill>
              <a:srgbClr val="FF33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0" name="Shape 830"/>
            <p:cNvSpPr/>
            <p:nvPr/>
          </p:nvSpPr>
          <p:spPr>
            <a:xfrm>
              <a:off x="1928" y="1705"/>
              <a:ext cx="362" cy="362"/>
            </a:xfrm>
            <a:prstGeom prst="rect">
              <a:avLst/>
            </a:prstGeom>
            <a:solidFill>
              <a:srgbClr val="FF33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1" name="Shape 831"/>
            <p:cNvSpPr/>
            <p:nvPr/>
          </p:nvSpPr>
          <p:spPr>
            <a:xfrm>
              <a:off x="1928" y="2069"/>
              <a:ext cx="362" cy="362"/>
            </a:xfrm>
            <a:prstGeom prst="rect">
              <a:avLst/>
            </a:prstGeom>
            <a:solidFill>
              <a:srgbClr val="FF33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2" name="Shape 832"/>
            <p:cNvSpPr/>
            <p:nvPr/>
          </p:nvSpPr>
          <p:spPr>
            <a:xfrm>
              <a:off x="1564" y="1705"/>
              <a:ext cx="362" cy="362"/>
            </a:xfrm>
            <a:prstGeom prst="rect">
              <a:avLst/>
            </a:prstGeom>
            <a:solidFill>
              <a:srgbClr val="FF33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" name="Shape 833"/>
            <p:cNvSpPr/>
            <p:nvPr/>
          </p:nvSpPr>
          <p:spPr>
            <a:xfrm>
              <a:off x="2290" y="1705"/>
              <a:ext cx="362" cy="362"/>
            </a:xfrm>
            <a:prstGeom prst="rect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4" name="Shape 834"/>
            <p:cNvSpPr/>
            <p:nvPr/>
          </p:nvSpPr>
          <p:spPr>
            <a:xfrm>
              <a:off x="2654" y="2069"/>
              <a:ext cx="362" cy="362"/>
            </a:xfrm>
            <a:prstGeom prst="rect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5" name="Shape 835"/>
            <p:cNvSpPr txBox="1"/>
            <p:nvPr/>
          </p:nvSpPr>
          <p:spPr>
            <a:xfrm>
              <a:off x="1325" y="3222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836" name="Shape 836"/>
            <p:cNvSpPr txBox="1"/>
            <p:nvPr/>
          </p:nvSpPr>
          <p:spPr>
            <a:xfrm>
              <a:off x="1292" y="2847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37" name="Shape 837"/>
            <p:cNvSpPr txBox="1"/>
            <p:nvPr/>
          </p:nvSpPr>
          <p:spPr>
            <a:xfrm>
              <a:off x="1292" y="2485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838" name="Shape 838"/>
            <p:cNvSpPr txBox="1"/>
            <p:nvPr/>
          </p:nvSpPr>
          <p:spPr>
            <a:xfrm>
              <a:off x="1292" y="2121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839" name="Shape 839"/>
            <p:cNvSpPr txBox="1"/>
            <p:nvPr/>
          </p:nvSpPr>
          <p:spPr>
            <a:xfrm>
              <a:off x="1292" y="1804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</a:p>
          </p:txBody>
        </p:sp>
        <p:grpSp>
          <p:nvGrpSpPr>
            <p:cNvPr id="840" name="Shape 840"/>
            <p:cNvGrpSpPr/>
            <p:nvPr/>
          </p:nvGrpSpPr>
          <p:grpSpPr>
            <a:xfrm>
              <a:off x="1667" y="1803"/>
              <a:ext cx="222" cy="1667"/>
              <a:chOff x="1667" y="1803"/>
              <a:chExt cx="222" cy="1667"/>
            </a:xfrm>
          </p:grpSpPr>
          <p:sp>
            <p:nvSpPr>
              <p:cNvPr id="841" name="Shape 841"/>
              <p:cNvSpPr txBox="1"/>
              <p:nvPr/>
            </p:nvSpPr>
            <p:spPr>
              <a:xfrm>
                <a:off x="1700" y="3220"/>
                <a:ext cx="169" cy="2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2000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</a:p>
            </p:txBody>
          </p:sp>
          <p:sp>
            <p:nvSpPr>
              <p:cNvPr id="842" name="Shape 842"/>
              <p:cNvSpPr txBox="1"/>
              <p:nvPr/>
            </p:nvSpPr>
            <p:spPr>
              <a:xfrm>
                <a:off x="1667" y="2845"/>
                <a:ext cx="169" cy="2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20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4</a:t>
                </a:r>
              </a:p>
            </p:txBody>
          </p:sp>
          <p:sp>
            <p:nvSpPr>
              <p:cNvPr id="843" name="Shape 843"/>
              <p:cNvSpPr txBox="1"/>
              <p:nvPr/>
            </p:nvSpPr>
            <p:spPr>
              <a:xfrm>
                <a:off x="1667" y="2482"/>
                <a:ext cx="169" cy="2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20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6</a:t>
                </a:r>
              </a:p>
            </p:txBody>
          </p:sp>
          <p:sp>
            <p:nvSpPr>
              <p:cNvPr id="844" name="Shape 844"/>
              <p:cNvSpPr txBox="1"/>
              <p:nvPr/>
            </p:nvSpPr>
            <p:spPr>
              <a:xfrm>
                <a:off x="1667" y="2120"/>
                <a:ext cx="169" cy="2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20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8</a:t>
                </a:r>
              </a:p>
            </p:txBody>
          </p:sp>
          <p:sp>
            <p:nvSpPr>
              <p:cNvPr id="845" name="Shape 845"/>
              <p:cNvSpPr txBox="1"/>
              <p:nvPr/>
            </p:nvSpPr>
            <p:spPr>
              <a:xfrm>
                <a:off x="1667" y="1803"/>
                <a:ext cx="222" cy="2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20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10</a:t>
                </a:r>
              </a:p>
            </p:txBody>
          </p:sp>
        </p:grpSp>
        <p:sp>
          <p:nvSpPr>
            <p:cNvPr id="846" name="Shape 846"/>
            <p:cNvSpPr txBox="1"/>
            <p:nvPr/>
          </p:nvSpPr>
          <p:spPr>
            <a:xfrm>
              <a:off x="2038" y="3215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847" name="Shape 847"/>
            <p:cNvSpPr txBox="1"/>
            <p:nvPr/>
          </p:nvSpPr>
          <p:spPr>
            <a:xfrm>
              <a:off x="2005" y="2842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848" name="Shape 848"/>
            <p:cNvSpPr txBox="1"/>
            <p:nvPr/>
          </p:nvSpPr>
          <p:spPr>
            <a:xfrm>
              <a:off x="2005" y="2487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849" name="Shape 849"/>
            <p:cNvSpPr txBox="1"/>
            <p:nvPr/>
          </p:nvSpPr>
          <p:spPr>
            <a:xfrm>
              <a:off x="2005" y="2115"/>
              <a:ext cx="222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850" name="Shape 850"/>
            <p:cNvSpPr txBox="1"/>
            <p:nvPr/>
          </p:nvSpPr>
          <p:spPr>
            <a:xfrm>
              <a:off x="2005" y="1798"/>
              <a:ext cx="222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15</a:t>
              </a:r>
            </a:p>
          </p:txBody>
        </p:sp>
        <p:sp>
          <p:nvSpPr>
            <p:cNvPr id="851" name="Shape 851"/>
            <p:cNvSpPr txBox="1"/>
            <p:nvPr/>
          </p:nvSpPr>
          <p:spPr>
            <a:xfrm>
              <a:off x="2402" y="3222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852" name="Shape 852"/>
            <p:cNvSpPr txBox="1"/>
            <p:nvPr/>
          </p:nvSpPr>
          <p:spPr>
            <a:xfrm>
              <a:off x="2369" y="2848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853" name="Shape 853"/>
            <p:cNvSpPr txBox="1"/>
            <p:nvPr/>
          </p:nvSpPr>
          <p:spPr>
            <a:xfrm>
              <a:off x="2369" y="2486"/>
              <a:ext cx="238" cy="249"/>
            </a:xfrm>
            <a:prstGeom prst="rect">
              <a:avLst/>
            </a:prstGeom>
            <a:solidFill>
              <a:srgbClr val="FF3399"/>
            </a:solidFill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854" name="Shape 854"/>
            <p:cNvSpPr txBox="1"/>
            <p:nvPr/>
          </p:nvSpPr>
          <p:spPr>
            <a:xfrm>
              <a:off x="2369" y="2122"/>
              <a:ext cx="238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16</a:t>
              </a:r>
            </a:p>
          </p:txBody>
        </p:sp>
        <p:sp>
          <p:nvSpPr>
            <p:cNvPr id="855" name="Shape 855"/>
            <p:cNvSpPr txBox="1"/>
            <p:nvPr/>
          </p:nvSpPr>
          <p:spPr>
            <a:xfrm>
              <a:off x="2369" y="1805"/>
              <a:ext cx="238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</a:t>
              </a:r>
            </a:p>
          </p:txBody>
        </p:sp>
        <p:sp>
          <p:nvSpPr>
            <p:cNvPr id="856" name="Shape 856"/>
            <p:cNvSpPr txBox="1"/>
            <p:nvPr/>
          </p:nvSpPr>
          <p:spPr>
            <a:xfrm>
              <a:off x="2731" y="3222"/>
              <a:ext cx="169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857" name="Shape 857"/>
            <p:cNvSpPr txBox="1"/>
            <p:nvPr/>
          </p:nvSpPr>
          <p:spPr>
            <a:xfrm>
              <a:off x="2698" y="2848"/>
              <a:ext cx="222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858" name="Shape 858"/>
            <p:cNvSpPr txBox="1"/>
            <p:nvPr/>
          </p:nvSpPr>
          <p:spPr>
            <a:xfrm>
              <a:off x="2698" y="2486"/>
              <a:ext cx="222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15</a:t>
              </a:r>
            </a:p>
          </p:txBody>
        </p:sp>
        <p:sp>
          <p:nvSpPr>
            <p:cNvPr id="859" name="Shape 859"/>
            <p:cNvSpPr txBox="1"/>
            <p:nvPr/>
          </p:nvSpPr>
          <p:spPr>
            <a:xfrm>
              <a:off x="2698" y="2122"/>
              <a:ext cx="222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</a:t>
              </a:r>
            </a:p>
          </p:txBody>
        </p:sp>
        <p:sp>
          <p:nvSpPr>
            <p:cNvPr id="860" name="Shape 860"/>
            <p:cNvSpPr txBox="1"/>
            <p:nvPr/>
          </p:nvSpPr>
          <p:spPr>
            <a:xfrm>
              <a:off x="2698" y="1805"/>
              <a:ext cx="247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25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Shape 122"/>
          <p:cNvGrpSpPr/>
          <p:nvPr/>
        </p:nvGrpSpPr>
        <p:grpSpPr>
          <a:xfrm>
            <a:off x="5245099" y="1401762"/>
            <a:ext cx="1482724" cy="1371600"/>
            <a:chOff x="2414" y="2189"/>
            <a:chExt cx="1172" cy="1534"/>
          </a:xfrm>
        </p:grpSpPr>
        <p:sp>
          <p:nvSpPr>
            <p:cNvPr id="123" name="Shape 123"/>
            <p:cNvSpPr txBox="1"/>
            <p:nvPr/>
          </p:nvSpPr>
          <p:spPr>
            <a:xfrm>
              <a:off x="2871" y="2189"/>
              <a:ext cx="211" cy="30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i="0" lang="th-TH" sz="1200" u="none" cap="none" strike="noStrike">
                  <a:solidFill>
                    <a:srgbClr val="000000"/>
                  </a:solidFill>
                  <a:latin typeface="Tahoma"/>
                  <a:ea typeface="Tahoma"/>
                  <a:cs typeface="Tahoma"/>
                  <a:sym typeface="Tahoma"/>
                </a:rPr>
                <a:t>3</a:t>
              </a:r>
            </a:p>
          </p:txBody>
        </p:sp>
        <p:sp>
          <p:nvSpPr>
            <p:cNvPr id="124" name="Shape 124"/>
            <p:cNvSpPr/>
            <p:nvPr/>
          </p:nvSpPr>
          <p:spPr>
            <a:xfrm>
              <a:off x="2414" y="2412"/>
              <a:ext cx="1169" cy="1166"/>
            </a:xfrm>
            <a:prstGeom prst="ellipse">
              <a:avLst/>
            </a:prstGeom>
            <a:gradFill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5" name="Shape 125"/>
            <p:cNvSpPr txBox="1"/>
            <p:nvPr/>
          </p:nvSpPr>
          <p:spPr>
            <a:xfrm rot="5400000">
              <a:off x="2571" y="2570"/>
              <a:ext cx="825" cy="8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Shape 126"/>
            <p:cNvSpPr/>
            <p:nvPr/>
          </p:nvSpPr>
          <p:spPr>
            <a:xfrm>
              <a:off x="2471" y="2629"/>
              <a:ext cx="1116" cy="1095"/>
            </a:xfrm>
            <a:prstGeom prst="ellipse">
              <a:avLst/>
            </a:prstGeom>
            <a:gradFill>
              <a:gsLst>
                <a:gs pos="0">
                  <a:srgbClr val="989898"/>
                </a:gs>
                <a:gs pos="100000">
                  <a:srgbClr val="C0C0C0">
                    <a:alpha val="47843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7" name="Shape 127"/>
            <p:cNvSpPr txBox="1"/>
            <p:nvPr/>
          </p:nvSpPr>
          <p:spPr>
            <a:xfrm rot="5400000">
              <a:off x="2620" y="2777"/>
              <a:ext cx="774" cy="7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Shape 128"/>
            <p:cNvSpPr/>
            <p:nvPr/>
          </p:nvSpPr>
          <p:spPr>
            <a:xfrm>
              <a:off x="2534" y="2662"/>
              <a:ext cx="991" cy="88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C0C0C0">
                    <a:alpha val="37647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9" name="Shape 129"/>
            <p:cNvSpPr txBox="1"/>
            <p:nvPr/>
          </p:nvSpPr>
          <p:spPr>
            <a:xfrm rot="5400000">
              <a:off x="2707" y="2743"/>
              <a:ext cx="627" cy="7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" name="Shape 130"/>
          <p:cNvSpPr txBox="1"/>
          <p:nvPr/>
        </p:nvSpPr>
        <p:spPr>
          <a:xfrm>
            <a:off x="5294312" y="2697163"/>
            <a:ext cx="1109661" cy="274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กรมบัญชีกลาง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x="6267450" y="2452688"/>
            <a:ext cx="617537" cy="274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สศช.</a:t>
            </a:r>
          </a:p>
        </p:txBody>
      </p:sp>
      <p:sp>
        <p:nvSpPr>
          <p:cNvPr id="132" name="Shape 132"/>
          <p:cNvSpPr txBox="1"/>
          <p:nvPr/>
        </p:nvSpPr>
        <p:spPr>
          <a:xfrm>
            <a:off x="4183280" y="561975"/>
            <a:ext cx="3813570" cy="30777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400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rPr>
              <a:t>ระบบการควบคุมการบริหารราชการแผ่นดิน</a:t>
            </a:r>
          </a:p>
        </p:txBody>
      </p:sp>
      <p:sp>
        <p:nvSpPr>
          <p:cNvPr id="133" name="Shape 133"/>
          <p:cNvSpPr/>
          <p:nvPr/>
        </p:nvSpPr>
        <p:spPr>
          <a:xfrm>
            <a:off x="4773612" y="1398587"/>
            <a:ext cx="2489199" cy="1668462"/>
          </a:xfrm>
          <a:custGeom>
            <a:pathLst>
              <a:path extrusionOk="0" h="120000" w="120000">
                <a:moveTo>
                  <a:pt x="0" y="60000"/>
                </a:moveTo>
                <a:cubicBezTo>
                  <a:pt x="0" y="26861"/>
                  <a:pt x="26861" y="0"/>
                  <a:pt x="60000" y="0"/>
                </a:cubicBezTo>
                <a:cubicBezTo>
                  <a:pt x="93138" y="0"/>
                  <a:pt x="120000" y="26861"/>
                  <a:pt x="120000" y="60000"/>
                </a:cubicBezTo>
                <a:cubicBezTo>
                  <a:pt x="120000" y="93138"/>
                  <a:pt x="93138" y="120000"/>
                  <a:pt x="60000" y="120000"/>
                </a:cubicBezTo>
                <a:cubicBezTo>
                  <a:pt x="26861" y="120000"/>
                  <a:pt x="0" y="93138"/>
                  <a:pt x="0" y="60000"/>
                </a:cubicBezTo>
                <a:close/>
                <a:moveTo>
                  <a:pt x="30000" y="60000"/>
                </a:moveTo>
                <a:cubicBezTo>
                  <a:pt x="30000" y="76566"/>
                  <a:pt x="43433" y="90000"/>
                  <a:pt x="60000" y="90000"/>
                </a:cubicBezTo>
                <a:cubicBezTo>
                  <a:pt x="76566" y="90000"/>
                  <a:pt x="90000" y="76566"/>
                  <a:pt x="90000" y="60000"/>
                </a:cubicBezTo>
                <a:cubicBezTo>
                  <a:pt x="90000" y="43433"/>
                  <a:pt x="76566" y="30000"/>
                  <a:pt x="60000" y="30000"/>
                </a:cubicBezTo>
                <a:cubicBezTo>
                  <a:pt x="43433" y="30000"/>
                  <a:pt x="30000" y="43433"/>
                  <a:pt x="30000" y="60000"/>
                </a:cubicBezTo>
                <a:close/>
              </a:path>
            </a:pathLst>
          </a:custGeom>
          <a:gradFill>
            <a:gsLst>
              <a:gs pos="0">
                <a:srgbClr val="3366FF"/>
              </a:gs>
              <a:gs pos="100000">
                <a:srgbClr val="182F76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Shape 134"/>
          <p:cNvSpPr/>
          <p:nvPr/>
        </p:nvSpPr>
        <p:spPr>
          <a:xfrm>
            <a:off x="4495800" y="1246187"/>
            <a:ext cx="3011488" cy="2020886"/>
          </a:xfrm>
          <a:custGeom>
            <a:pathLst>
              <a:path extrusionOk="0" h="120000" w="120000">
                <a:moveTo>
                  <a:pt x="0" y="60000"/>
                </a:moveTo>
                <a:cubicBezTo>
                  <a:pt x="0" y="26861"/>
                  <a:pt x="26861" y="0"/>
                  <a:pt x="60000" y="0"/>
                </a:cubicBezTo>
                <a:cubicBezTo>
                  <a:pt x="93138" y="0"/>
                  <a:pt x="120000" y="26861"/>
                  <a:pt x="120000" y="60000"/>
                </a:cubicBezTo>
                <a:cubicBezTo>
                  <a:pt x="120000" y="93138"/>
                  <a:pt x="93138" y="120000"/>
                  <a:pt x="60000" y="120000"/>
                </a:cubicBezTo>
                <a:cubicBezTo>
                  <a:pt x="26861" y="120000"/>
                  <a:pt x="0" y="93138"/>
                  <a:pt x="0" y="60000"/>
                </a:cubicBezTo>
                <a:close/>
                <a:moveTo>
                  <a:pt x="11283" y="60000"/>
                </a:moveTo>
                <a:cubicBezTo>
                  <a:pt x="11283" y="86905"/>
                  <a:pt x="33094" y="108716"/>
                  <a:pt x="60000" y="108716"/>
                </a:cubicBezTo>
                <a:cubicBezTo>
                  <a:pt x="86905" y="108716"/>
                  <a:pt x="108716" y="86905"/>
                  <a:pt x="108716" y="60000"/>
                </a:cubicBezTo>
                <a:cubicBezTo>
                  <a:pt x="108716" y="33094"/>
                  <a:pt x="86905" y="11283"/>
                  <a:pt x="60000" y="11283"/>
                </a:cubicBezTo>
                <a:cubicBezTo>
                  <a:pt x="33094" y="11283"/>
                  <a:pt x="11283" y="33094"/>
                  <a:pt x="11283" y="60000"/>
                </a:cubicBezTo>
                <a:close/>
              </a:path>
            </a:pathLst>
          </a:custGeom>
          <a:gradFill>
            <a:gsLst>
              <a:gs pos="0">
                <a:srgbClr val="CCFF66"/>
              </a:gs>
              <a:gs pos="100000">
                <a:srgbClr val="8FB347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rgbClr val="9E361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Shape 135"/>
          <p:cNvSpPr/>
          <p:nvPr/>
        </p:nvSpPr>
        <p:spPr>
          <a:xfrm>
            <a:off x="3959225" y="879475"/>
            <a:ext cx="4124325" cy="2765425"/>
          </a:xfrm>
          <a:custGeom>
            <a:pathLst>
              <a:path extrusionOk="0" h="120000" w="120000">
                <a:moveTo>
                  <a:pt x="0" y="60000"/>
                </a:moveTo>
                <a:cubicBezTo>
                  <a:pt x="0" y="26861"/>
                  <a:pt x="26861" y="0"/>
                  <a:pt x="60000" y="0"/>
                </a:cubicBezTo>
                <a:cubicBezTo>
                  <a:pt x="93138" y="0"/>
                  <a:pt x="120000" y="26861"/>
                  <a:pt x="120000" y="60000"/>
                </a:cubicBezTo>
                <a:cubicBezTo>
                  <a:pt x="120000" y="93138"/>
                  <a:pt x="93138" y="120000"/>
                  <a:pt x="60000" y="120000"/>
                </a:cubicBezTo>
                <a:cubicBezTo>
                  <a:pt x="26861" y="120000"/>
                  <a:pt x="0" y="93138"/>
                  <a:pt x="0" y="60000"/>
                </a:cubicBezTo>
                <a:close/>
                <a:moveTo>
                  <a:pt x="16694" y="60000"/>
                </a:moveTo>
                <a:cubicBezTo>
                  <a:pt x="16694" y="83916"/>
                  <a:pt x="36083" y="103305"/>
                  <a:pt x="60000" y="103305"/>
                </a:cubicBezTo>
                <a:cubicBezTo>
                  <a:pt x="83916" y="103305"/>
                  <a:pt x="103305" y="83916"/>
                  <a:pt x="103305" y="60000"/>
                </a:cubicBezTo>
                <a:cubicBezTo>
                  <a:pt x="103305" y="36083"/>
                  <a:pt x="83916" y="16694"/>
                  <a:pt x="60000" y="16694"/>
                </a:cubicBezTo>
                <a:cubicBezTo>
                  <a:pt x="36083" y="16694"/>
                  <a:pt x="16694" y="36083"/>
                  <a:pt x="16694" y="60000"/>
                </a:cubicBezTo>
                <a:close/>
              </a:path>
            </a:pathLst>
          </a:custGeom>
          <a:gradFill>
            <a:gsLst>
              <a:gs pos="0">
                <a:srgbClr val="FFCC66"/>
              </a:gs>
              <a:gs pos="100000">
                <a:srgbClr val="765E2F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Shape 136"/>
          <p:cNvSpPr txBox="1"/>
          <p:nvPr/>
        </p:nvSpPr>
        <p:spPr>
          <a:xfrm>
            <a:off x="5340492" y="1788100"/>
            <a:ext cx="1314449" cy="1079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1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ผู้ตรวจราชการ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1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ผู้ตรวจสอบภายใน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1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ระดับกระทรวง กรม</a:t>
            </a:r>
          </a:p>
          <a:p>
            <a:pPr indent="0" lvl="0" marL="0" marR="0" rtl="0" algn="ctr">
              <a:lnSpc>
                <a:spcPct val="55000"/>
              </a:lnSpc>
              <a:spcBef>
                <a:spcPts val="275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7" name="Shape 137"/>
          <p:cNvSpPr txBox="1"/>
          <p:nvPr/>
        </p:nvSpPr>
        <p:spPr>
          <a:xfrm>
            <a:off x="5341937" y="1552575"/>
            <a:ext cx="1408111" cy="274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ผู้ตรวจราชการ สนร.</a:t>
            </a:r>
          </a:p>
        </p:txBody>
      </p:sp>
      <p:sp>
        <p:nvSpPr>
          <p:cNvPr id="138" name="Shape 138"/>
          <p:cNvSpPr txBox="1"/>
          <p:nvPr/>
        </p:nvSpPr>
        <p:spPr>
          <a:xfrm>
            <a:off x="6492875" y="1814513"/>
            <a:ext cx="723900" cy="274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ส.ก.พ.ร.</a:t>
            </a:r>
          </a:p>
        </p:txBody>
      </p:sp>
      <p:sp>
        <p:nvSpPr>
          <p:cNvPr id="139" name="Shape 139"/>
          <p:cNvSpPr txBox="1"/>
          <p:nvPr/>
        </p:nvSpPr>
        <p:spPr>
          <a:xfrm>
            <a:off x="2708275" y="915987"/>
            <a:ext cx="1238250" cy="83099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กลไกควบคุมภายใน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(หน่วยงานกลาง)</a:t>
            </a:r>
          </a:p>
        </p:txBody>
      </p:sp>
      <p:sp>
        <p:nvSpPr>
          <p:cNvPr id="140" name="Shape 140"/>
          <p:cNvSpPr txBox="1"/>
          <p:nvPr/>
        </p:nvSpPr>
        <p:spPr>
          <a:xfrm>
            <a:off x="4902200" y="2022475"/>
            <a:ext cx="492125" cy="274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สงป.</a:t>
            </a:r>
          </a:p>
        </p:txBody>
      </p:sp>
      <p:sp>
        <p:nvSpPr>
          <p:cNvPr id="141" name="Shape 141"/>
          <p:cNvSpPr txBox="1"/>
          <p:nvPr/>
        </p:nvSpPr>
        <p:spPr>
          <a:xfrm>
            <a:off x="6804025" y="3081338"/>
            <a:ext cx="584200" cy="274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ปปช.</a:t>
            </a:r>
          </a:p>
        </p:txBody>
      </p:sp>
      <p:sp>
        <p:nvSpPr>
          <p:cNvPr id="142" name="Shape 142"/>
          <p:cNvSpPr txBox="1"/>
          <p:nvPr/>
        </p:nvSpPr>
        <p:spPr>
          <a:xfrm>
            <a:off x="4783137" y="3094038"/>
            <a:ext cx="587374" cy="274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คตส.</a:t>
            </a:r>
          </a:p>
        </p:txBody>
      </p:sp>
      <p:sp>
        <p:nvSpPr>
          <p:cNvPr id="143" name="Shape 143"/>
          <p:cNvSpPr txBox="1"/>
          <p:nvPr/>
        </p:nvSpPr>
        <p:spPr>
          <a:xfrm>
            <a:off x="3859212" y="1700213"/>
            <a:ext cx="944561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คณะ</a:t>
            </a:r>
            <a:b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กรรมาธิการ</a:t>
            </a:r>
          </a:p>
        </p:txBody>
      </p:sp>
      <p:sp>
        <p:nvSpPr>
          <p:cNvPr id="144" name="Shape 144"/>
          <p:cNvSpPr txBox="1"/>
          <p:nvPr/>
        </p:nvSpPr>
        <p:spPr>
          <a:xfrm>
            <a:off x="7423150" y="1806575"/>
            <a:ext cx="720724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ศาล</a:t>
            </a:r>
            <a:b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ปกครอง</a:t>
            </a:r>
          </a:p>
        </p:txBody>
      </p:sp>
      <p:sp>
        <p:nvSpPr>
          <p:cNvPr id="145" name="Shape 145"/>
          <p:cNvSpPr txBox="1"/>
          <p:nvPr/>
        </p:nvSpPr>
        <p:spPr>
          <a:xfrm>
            <a:off x="5083175" y="868362"/>
            <a:ext cx="1965324" cy="276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ผู้ตรวจการแผ่นดิน</a:t>
            </a:r>
          </a:p>
        </p:txBody>
      </p:sp>
      <p:sp>
        <p:nvSpPr>
          <p:cNvPr id="146" name="Shape 146"/>
          <p:cNvSpPr txBox="1"/>
          <p:nvPr/>
        </p:nvSpPr>
        <p:spPr>
          <a:xfrm>
            <a:off x="7786688" y="995362"/>
            <a:ext cx="1114425" cy="4572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กลไกควบคุมภายนอก</a:t>
            </a:r>
          </a:p>
        </p:txBody>
      </p:sp>
      <p:sp>
        <p:nvSpPr>
          <p:cNvPr id="147" name="Shape 147"/>
          <p:cNvSpPr txBox="1"/>
          <p:nvPr/>
        </p:nvSpPr>
        <p:spPr>
          <a:xfrm>
            <a:off x="7850188" y="2812316"/>
            <a:ext cx="1255712" cy="830996"/>
          </a:xfrm>
          <a:prstGeom prst="rect">
            <a:avLst/>
          </a:prstGeom>
          <a:solidFill>
            <a:srgbClr val="6B6B6B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กลไกควบคุมภายใน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(ภายในองค์การ)</a:t>
            </a:r>
          </a:p>
        </p:txBody>
      </p:sp>
      <p:cxnSp>
        <p:nvCxnSpPr>
          <p:cNvPr id="148" name="Shape 148"/>
          <p:cNvCxnSpPr/>
          <p:nvPr/>
        </p:nvCxnSpPr>
        <p:spPr>
          <a:xfrm rot="10800000">
            <a:off x="6223000" y="2478088"/>
            <a:ext cx="1728787" cy="735011"/>
          </a:xfrm>
          <a:prstGeom prst="straightConnector1">
            <a:avLst/>
          </a:prstGeom>
          <a:noFill/>
          <a:ln cap="flat" cmpd="sng" w="38100">
            <a:solidFill>
              <a:srgbClr val="808080"/>
            </a:solidFill>
            <a:prstDash val="solid"/>
            <a:round/>
            <a:headEnd len="med" w="med" type="none"/>
            <a:tailEnd len="lg" w="lg" type="triangle"/>
          </a:ln>
          <a:effectLst>
            <a:outerShdw rotWithShape="0" algn="ctr" dir="2700000" dist="35921">
              <a:schemeClr val="dk1"/>
            </a:outerShdw>
          </a:effectLst>
        </p:spPr>
      </p:cxnSp>
      <p:cxnSp>
        <p:nvCxnSpPr>
          <p:cNvPr id="149" name="Shape 149"/>
          <p:cNvCxnSpPr/>
          <p:nvPr/>
        </p:nvCxnSpPr>
        <p:spPr>
          <a:xfrm>
            <a:off x="3935412" y="1185862"/>
            <a:ext cx="1177924" cy="603249"/>
          </a:xfrm>
          <a:prstGeom prst="straightConnector1">
            <a:avLst/>
          </a:prstGeom>
          <a:noFill/>
          <a:ln cap="flat" cmpd="sng" w="38100">
            <a:solidFill>
              <a:srgbClr val="0000FF"/>
            </a:solidFill>
            <a:prstDash val="solid"/>
            <a:round/>
            <a:headEnd len="med" w="med" type="none"/>
            <a:tailEnd len="lg" w="lg" type="triangle"/>
          </a:ln>
          <a:effectLst>
            <a:outerShdw rotWithShape="0" algn="ctr" dir="17306097" dist="40161">
              <a:schemeClr val="dk1">
                <a:alpha val="49803"/>
              </a:schemeClr>
            </a:outerShdw>
          </a:effectLst>
        </p:spPr>
      </p:cxnSp>
      <p:cxnSp>
        <p:nvCxnSpPr>
          <p:cNvPr id="150" name="Shape 150"/>
          <p:cNvCxnSpPr/>
          <p:nvPr/>
        </p:nvCxnSpPr>
        <p:spPr>
          <a:xfrm flipH="1">
            <a:off x="7264400" y="1258887"/>
            <a:ext cx="523874" cy="230186"/>
          </a:xfrm>
          <a:prstGeom prst="straightConnector1">
            <a:avLst/>
          </a:prstGeom>
          <a:noFill/>
          <a:ln cap="flat" cmpd="sng" w="38100">
            <a:solidFill>
              <a:srgbClr val="CC9900"/>
            </a:solidFill>
            <a:prstDash val="solid"/>
            <a:round/>
            <a:headEnd len="med" w="med" type="none"/>
            <a:tailEnd len="lg" w="lg" type="triangle"/>
          </a:ln>
          <a:effectLst>
            <a:outerShdw rotWithShape="0" algn="ctr" dir="2700000" dist="35921">
              <a:schemeClr val="dk1"/>
            </a:outerShdw>
          </a:effectLst>
        </p:spPr>
      </p:cxnSp>
      <p:sp>
        <p:nvSpPr>
          <p:cNvPr id="151" name="Shape 151"/>
          <p:cNvSpPr txBox="1"/>
          <p:nvPr/>
        </p:nvSpPr>
        <p:spPr>
          <a:xfrm>
            <a:off x="6532562" y="2327275"/>
            <a:ext cx="739775" cy="274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ส.ก.พ.</a:t>
            </a:r>
          </a:p>
        </p:txBody>
      </p:sp>
      <p:sp>
        <p:nvSpPr>
          <p:cNvPr id="152" name="Shape 152"/>
          <p:cNvSpPr txBox="1"/>
          <p:nvPr/>
        </p:nvSpPr>
        <p:spPr>
          <a:xfrm>
            <a:off x="5294312" y="2601913"/>
            <a:ext cx="617537" cy="274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ปปท.</a:t>
            </a:r>
          </a:p>
        </p:txBody>
      </p:sp>
      <p:sp>
        <p:nvSpPr>
          <p:cNvPr id="153" name="Shape 153"/>
          <p:cNvSpPr txBox="1"/>
          <p:nvPr/>
        </p:nvSpPr>
        <p:spPr>
          <a:xfrm>
            <a:off x="5884862" y="3314700"/>
            <a:ext cx="617537" cy="274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ปปง.</a:t>
            </a:r>
          </a:p>
        </p:txBody>
      </p:sp>
      <p:cxnSp>
        <p:nvCxnSpPr>
          <p:cNvPr id="154" name="Shape 154"/>
          <p:cNvCxnSpPr/>
          <p:nvPr/>
        </p:nvCxnSpPr>
        <p:spPr>
          <a:xfrm>
            <a:off x="3808412" y="2492375"/>
            <a:ext cx="936624" cy="0"/>
          </a:xfrm>
          <a:prstGeom prst="straightConnector1">
            <a:avLst/>
          </a:prstGeom>
          <a:noFill/>
          <a:ln cap="flat" cmpd="sng" w="38100">
            <a:solidFill>
              <a:srgbClr val="00CC00"/>
            </a:solidFill>
            <a:prstDash val="solid"/>
            <a:round/>
            <a:headEnd len="med" w="med" type="none"/>
            <a:tailEnd len="lg" w="lg" type="triangle"/>
          </a:ln>
          <a:effectLst>
            <a:outerShdw rotWithShape="0" algn="ctr" dir="2700000" dist="35921">
              <a:schemeClr val="dk1"/>
            </a:outerShdw>
          </a:effectLst>
        </p:spPr>
      </p:cxnSp>
      <p:grpSp>
        <p:nvGrpSpPr>
          <p:cNvPr id="155" name="Shape 155"/>
          <p:cNvGrpSpPr/>
          <p:nvPr/>
        </p:nvGrpSpPr>
        <p:grpSpPr>
          <a:xfrm>
            <a:off x="2481262" y="1848644"/>
            <a:ext cx="1370011" cy="1800224"/>
            <a:chOff x="1472" y="1252"/>
            <a:chExt cx="862" cy="1133"/>
          </a:xfrm>
        </p:grpSpPr>
        <p:sp>
          <p:nvSpPr>
            <p:cNvPr id="156" name="Shape 156"/>
            <p:cNvSpPr/>
            <p:nvPr/>
          </p:nvSpPr>
          <p:spPr>
            <a:xfrm rot="5400000">
              <a:off x="1336" y="1433"/>
              <a:ext cx="1133" cy="771"/>
            </a:xfrm>
            <a:prstGeom prst="rightArrowCallout">
              <a:avLst>
                <a:gd fmla="val 25000" name="adj1"/>
                <a:gd fmla="val 25000" name="adj2"/>
                <a:gd fmla="val 24514" name="adj3"/>
                <a:gd fmla="val 75514" name="adj4"/>
              </a:avLst>
            </a:prstGeom>
            <a:solidFill>
              <a:srgbClr val="009900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Shape 157"/>
            <p:cNvSpPr txBox="1"/>
            <p:nvPr/>
          </p:nvSpPr>
          <p:spPr>
            <a:xfrm>
              <a:off x="1472" y="1352"/>
              <a:ext cx="862" cy="6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rgbClr val="FFFF00"/>
                  </a:solidFill>
                  <a:latin typeface="Tahoma"/>
                  <a:ea typeface="Tahoma"/>
                  <a:cs typeface="Tahoma"/>
                  <a:sym typeface="Tahoma"/>
                </a:rPr>
                <a:t>คณะกรรมการ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rgbClr val="FFFF00"/>
                  </a:solidFill>
                  <a:latin typeface="Tahoma"/>
                  <a:ea typeface="Tahoma"/>
                  <a:cs typeface="Tahoma"/>
                  <a:sym typeface="Tahoma"/>
                </a:rPr>
                <a:t>ตรวจสอบ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rgbClr val="FFFF00"/>
                  </a:solidFill>
                  <a:latin typeface="Tahoma"/>
                  <a:ea typeface="Tahoma"/>
                  <a:cs typeface="Tahoma"/>
                  <a:sym typeface="Tahoma"/>
                </a:rPr>
                <a:t>และประเมินผล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rgbClr val="FFFF00"/>
                  </a:solidFill>
                  <a:latin typeface="Tahoma"/>
                  <a:ea typeface="Tahoma"/>
                  <a:cs typeface="Tahoma"/>
                  <a:sym typeface="Tahoma"/>
                </a:rPr>
                <a:t>ภาคราชการ 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rgbClr val="FFFF00"/>
                  </a:solidFill>
                  <a:latin typeface="Tahoma"/>
                  <a:ea typeface="Tahoma"/>
                  <a:cs typeface="Tahoma"/>
                  <a:sym typeface="Tahoma"/>
                </a:rPr>
                <a:t>(ค.ต.ป.)</a:t>
              </a:r>
            </a:p>
          </p:txBody>
        </p:sp>
      </p:grpSp>
      <p:sp>
        <p:nvSpPr>
          <p:cNvPr id="158" name="Shape 158"/>
          <p:cNvSpPr/>
          <p:nvPr/>
        </p:nvSpPr>
        <p:spPr>
          <a:xfrm>
            <a:off x="0" y="105509"/>
            <a:ext cx="7416800" cy="409575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ที่มา คณะกรรมการการตรวจสอบและประเมินผลภาคราชการ (ค.ต.ป.)</a:t>
            </a:r>
          </a:p>
        </p:txBody>
      </p:sp>
      <p:sp>
        <p:nvSpPr>
          <p:cNvPr id="159" name="Shape 159"/>
          <p:cNvSpPr txBox="1"/>
          <p:nvPr/>
        </p:nvSpPr>
        <p:spPr>
          <a:xfrm>
            <a:off x="128588" y="5735637"/>
            <a:ext cx="1800225" cy="1014411"/>
          </a:xfrm>
          <a:prstGeom prst="rect">
            <a:avLst/>
          </a:prstGeom>
          <a:solidFill>
            <a:srgbClr val="0070C0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ระเบียบสำนักนายกรัฐมนตรีว่าด้วยการตรวจสอบและประเมินผลภาคราชการ พ.ศ. ๔๘,๕๐,๕๒</a:t>
            </a:r>
          </a:p>
        </p:txBody>
      </p:sp>
      <p:grpSp>
        <p:nvGrpSpPr>
          <p:cNvPr id="160" name="Shape 160"/>
          <p:cNvGrpSpPr/>
          <p:nvPr/>
        </p:nvGrpSpPr>
        <p:grpSpPr>
          <a:xfrm>
            <a:off x="12699" y="869950"/>
            <a:ext cx="2268538" cy="4384675"/>
            <a:chOff x="7" y="548"/>
            <a:chExt cx="1429" cy="2762"/>
          </a:xfrm>
        </p:grpSpPr>
        <p:sp>
          <p:nvSpPr>
            <p:cNvPr id="161" name="Shape 161"/>
            <p:cNvSpPr txBox="1"/>
            <p:nvPr/>
          </p:nvSpPr>
          <p:spPr>
            <a:xfrm>
              <a:off x="104" y="2652"/>
              <a:ext cx="1248" cy="570"/>
            </a:xfrm>
            <a:prstGeom prst="rect">
              <a:avLst/>
            </a:prstGeom>
            <a:solidFill>
              <a:srgbClr val="9E3611"/>
            </a:solidFill>
            <a:ln cap="flat" cmpd="sng" w="22225">
              <a:solidFill>
                <a:schemeClr val="dk1"/>
              </a:solidFill>
              <a:prstDash val="dash"/>
              <a:miter/>
              <a:headEnd len="med" w="med" type="none"/>
              <a:tailEnd len="med" w="med" type="none"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chemeClr val="lt1"/>
                  </a:solidFill>
                  <a:latin typeface="Tahoma"/>
                  <a:ea typeface="Tahoma"/>
                  <a:cs typeface="Tahoma"/>
                  <a:sym typeface="Tahoma"/>
                </a:rPr>
                <a:t>“หมวด ๓ การบริหารราชการเพื่อให้เกิดผลสัมฤทธิ์ต่อภารกิจของรัฐ”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62" name="Shape 162"/>
            <p:cNvSpPr txBox="1"/>
            <p:nvPr/>
          </p:nvSpPr>
          <p:spPr>
            <a:xfrm>
              <a:off x="97" y="619"/>
              <a:ext cx="1248" cy="1967"/>
            </a:xfrm>
            <a:prstGeom prst="rect">
              <a:avLst/>
            </a:prstGeom>
            <a:solidFill>
              <a:srgbClr val="FFFF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just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rgbClr val="0000FF"/>
                  </a:solidFill>
                  <a:latin typeface="Tahoma"/>
                  <a:ea typeface="Tahoma"/>
                  <a:cs typeface="Tahoma"/>
                  <a:sym typeface="Tahoma"/>
                </a:rPr>
                <a:t>มติคณะรัฐมนตรีวันที่      </a:t>
              </a:r>
            </a:p>
            <a:p>
              <a:pPr indent="0" lvl="0" marL="0" marR="0" rtl="0" algn="just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rgbClr val="0000FF"/>
                  </a:solidFill>
                  <a:latin typeface="Tahoma"/>
                  <a:ea typeface="Tahoma"/>
                  <a:cs typeface="Tahoma"/>
                  <a:sym typeface="Tahoma"/>
                </a:rPr>
                <a:t>๒ มีนาคม ๒๕๔๗</a:t>
              </a:r>
            </a:p>
            <a:p>
              <a:pPr indent="0" lvl="0" marL="0" marR="0" rtl="0" algn="l">
                <a:spcBef>
                  <a:spcPts val="60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rgbClr val="0000FF"/>
                  </a:solidFill>
                  <a:latin typeface="Tahoma"/>
                  <a:ea typeface="Tahoma"/>
                  <a:cs typeface="Tahoma"/>
                  <a:sym typeface="Tahoma"/>
                </a:rPr>
                <a:t>ให้สำนักงาน ก.พ.ร. พิจารณาจัดวางระบบการตรวจสอบภาคราชการใหม่ให้สอดคล้องกับการพัฒนาระบบราชการ และระบบการบริหารการคลังภาครัฐด้วยระบบอิเล็กทรอนิกส์ (GFMIS) ตลอดจนหลักการบริหารจัดการบ้านเมืองที่ดีตามพระราชกฤษฎีกาว่าด้วยหลักเกณฑ์และวิธีการบริหารกิจการบ้านเมืองที่ดี พ.ศ. ๒๕๔๖</a:t>
              </a:r>
            </a:p>
          </p:txBody>
        </p:sp>
        <p:sp>
          <p:nvSpPr>
            <p:cNvPr id="163" name="Shape 163"/>
            <p:cNvSpPr/>
            <p:nvPr/>
          </p:nvSpPr>
          <p:spPr>
            <a:xfrm>
              <a:off x="75" y="2454"/>
              <a:ext cx="176" cy="520"/>
            </a:xfrm>
            <a:prstGeom prst="curvedRightArrow">
              <a:avLst>
                <a:gd fmla="val 59205" name="adj1"/>
                <a:gd fmla="val 118409" name="adj2"/>
                <a:gd fmla="val 33333" name="adj3"/>
              </a:avLst>
            </a:prstGeom>
            <a:solidFill>
              <a:srgbClr val="CC00CC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Shape 164"/>
            <p:cNvSpPr/>
            <p:nvPr/>
          </p:nvSpPr>
          <p:spPr>
            <a:xfrm>
              <a:off x="7" y="548"/>
              <a:ext cx="1429" cy="2762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5" name="Shape 165"/>
          <p:cNvSpPr/>
          <p:nvPr/>
        </p:nvSpPr>
        <p:spPr>
          <a:xfrm rot="5400000">
            <a:off x="938212" y="5243512"/>
            <a:ext cx="323850" cy="485775"/>
          </a:xfrm>
          <a:prstGeom prst="rightArrow">
            <a:avLst>
              <a:gd fmla="val 50000" name="adj1"/>
              <a:gd fmla="val 25000" name="adj2"/>
            </a:avLst>
          </a:prstGeom>
          <a:solidFill>
            <a:srgbClr val="CC00CC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6" name="Shape 166"/>
          <p:cNvSpPr txBox="1"/>
          <p:nvPr/>
        </p:nvSpPr>
        <p:spPr>
          <a:xfrm>
            <a:off x="978681" y="5324462"/>
            <a:ext cx="242887" cy="2833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" name="Shape 167"/>
          <p:cNvGrpSpPr/>
          <p:nvPr/>
        </p:nvGrpSpPr>
        <p:grpSpPr>
          <a:xfrm>
            <a:off x="2565399" y="3679824"/>
            <a:ext cx="6502400" cy="2346325"/>
            <a:chOff x="1663" y="2413"/>
            <a:chExt cx="4096" cy="1478"/>
          </a:xfrm>
        </p:grpSpPr>
        <p:sp>
          <p:nvSpPr>
            <p:cNvPr id="168" name="Shape 168"/>
            <p:cNvSpPr/>
            <p:nvPr/>
          </p:nvSpPr>
          <p:spPr>
            <a:xfrm>
              <a:off x="1663" y="2594"/>
              <a:ext cx="3120" cy="1297"/>
            </a:xfrm>
            <a:prstGeom prst="homePlate">
              <a:avLst>
                <a:gd fmla="val 19714" name="adj"/>
              </a:avLst>
            </a:prstGeom>
            <a:gradFill>
              <a:gsLst>
                <a:gs pos="0">
                  <a:srgbClr val="001508"/>
                </a:gs>
                <a:gs pos="100000">
                  <a:srgbClr val="006D2A">
                    <a:alpha val="86666"/>
                  </a:srgbClr>
                </a:gs>
              </a:gsLst>
              <a:lin ang="0" scaled="0"/>
            </a:gradFill>
            <a:ln cap="flat" cmpd="sng" w="254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Shape 169"/>
            <p:cNvSpPr/>
            <p:nvPr/>
          </p:nvSpPr>
          <p:spPr>
            <a:xfrm>
              <a:off x="4597" y="2584"/>
              <a:ext cx="1162" cy="1300"/>
            </a:xfrm>
            <a:prstGeom prst="chevron">
              <a:avLst>
                <a:gd fmla="val 22787" name="adj"/>
              </a:avLst>
            </a:prstGeom>
            <a:gradFill>
              <a:gsLst>
                <a:gs pos="0">
                  <a:srgbClr val="001C00"/>
                </a:gs>
                <a:gs pos="100000">
                  <a:srgbClr val="007F00"/>
                </a:gs>
              </a:gsLst>
              <a:lin ang="0" scaled="0"/>
            </a:gradFill>
            <a:ln cap="flat" cmpd="sng" w="25400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Shape 170"/>
            <p:cNvSpPr txBox="1"/>
            <p:nvPr/>
          </p:nvSpPr>
          <p:spPr>
            <a:xfrm>
              <a:off x="4463" y="2413"/>
              <a:ext cx="1232" cy="1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2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คณะรัฐมนตรี</a:t>
              </a:r>
            </a:p>
          </p:txBody>
        </p:sp>
        <p:sp>
          <p:nvSpPr>
            <p:cNvPr id="171" name="Shape 171"/>
            <p:cNvSpPr txBox="1"/>
            <p:nvPr/>
          </p:nvSpPr>
          <p:spPr>
            <a:xfrm>
              <a:off x="1692" y="2427"/>
              <a:ext cx="2704" cy="1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1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กลไกการตรวจสอบและประเมินผลภาคราชการของ ค.ต.ป.</a:t>
              </a:r>
            </a:p>
          </p:txBody>
        </p:sp>
        <p:sp>
          <p:nvSpPr>
            <p:cNvPr id="172" name="Shape 172"/>
            <p:cNvSpPr/>
            <p:nvPr/>
          </p:nvSpPr>
          <p:spPr>
            <a:xfrm>
              <a:off x="1712" y="2643"/>
              <a:ext cx="2802" cy="252"/>
            </a:xfrm>
            <a:prstGeom prst="roundRect">
              <a:avLst>
                <a:gd fmla="val 9106" name="adj"/>
              </a:avLst>
            </a:prstGeom>
            <a:solidFill>
              <a:srgbClr val="FFFF66"/>
            </a:solidFill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100">
                  <a:solidFill>
                    <a:srgbClr val="FF0000"/>
                  </a:solidFill>
                  <a:latin typeface="Tahoma"/>
                  <a:ea typeface="Tahoma"/>
                  <a:cs typeface="Tahoma"/>
                  <a:sym typeface="Tahoma"/>
                </a:rPr>
                <a:t>คณะอนุกรรมการตรวจสอบและประเมินผลภาคราชการเกี่ยวกับ</a:t>
              </a: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100">
                  <a:solidFill>
                    <a:srgbClr val="FF0000"/>
                  </a:solidFill>
                  <a:latin typeface="Tahoma"/>
                  <a:ea typeface="Tahoma"/>
                  <a:cs typeface="Tahoma"/>
                  <a:sym typeface="Tahoma"/>
                </a:rPr>
                <a:t>การกำหนดแนวทาง วิธีการ การตรวจสอบและประเมินผลภาคราชการ</a:t>
              </a:r>
            </a:p>
          </p:txBody>
        </p:sp>
        <p:sp>
          <p:nvSpPr>
            <p:cNvPr id="173" name="Shape 173"/>
            <p:cNvSpPr/>
            <p:nvPr/>
          </p:nvSpPr>
          <p:spPr>
            <a:xfrm>
              <a:off x="4908" y="2962"/>
              <a:ext cx="686" cy="499"/>
            </a:xfrm>
            <a:prstGeom prst="roundRect">
              <a:avLst>
                <a:gd fmla="val 9106" name="adj"/>
              </a:avLst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400">
                  <a:solidFill>
                    <a:schemeClr val="lt1"/>
                  </a:solidFill>
                  <a:latin typeface="Tahoma"/>
                  <a:ea typeface="Tahoma"/>
                  <a:cs typeface="Tahoma"/>
                  <a:sym typeface="Tahoma"/>
                </a:rPr>
                <a:t>รายงาน</a:t>
              </a: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400">
                  <a:solidFill>
                    <a:schemeClr val="lt1"/>
                  </a:solidFill>
                  <a:latin typeface="Tahoma"/>
                  <a:ea typeface="Tahoma"/>
                  <a:cs typeface="Tahoma"/>
                  <a:sym typeface="Tahoma"/>
                </a:rPr>
                <a:t>ผลการตรวจสอบ</a:t>
              </a: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400">
                  <a:solidFill>
                    <a:schemeClr val="lt1"/>
                  </a:solidFill>
                  <a:latin typeface="Tahoma"/>
                  <a:ea typeface="Tahoma"/>
                  <a:cs typeface="Tahoma"/>
                  <a:sym typeface="Tahoma"/>
                </a:rPr>
                <a:t>และประเมินผล</a:t>
              </a: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400">
                  <a:solidFill>
                    <a:schemeClr val="lt1"/>
                  </a:solidFill>
                  <a:latin typeface="Tahoma"/>
                  <a:ea typeface="Tahoma"/>
                  <a:cs typeface="Tahoma"/>
                  <a:sym typeface="Tahoma"/>
                </a:rPr>
                <a:t>ภาคราชการ</a:t>
              </a:r>
            </a:p>
          </p:txBody>
        </p:sp>
        <p:sp>
          <p:nvSpPr>
            <p:cNvPr id="174" name="Shape 174"/>
            <p:cNvSpPr/>
            <p:nvPr/>
          </p:nvSpPr>
          <p:spPr>
            <a:xfrm>
              <a:off x="1703" y="3525"/>
              <a:ext cx="2800" cy="146"/>
            </a:xfrm>
            <a:prstGeom prst="roundRect">
              <a:avLst>
                <a:gd fmla="val 9106" name="adj"/>
              </a:avLst>
            </a:prstGeom>
            <a:solidFill>
              <a:srgbClr val="FFFF66"/>
            </a:solidFill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100">
                  <a:solidFill>
                    <a:srgbClr val="000000"/>
                  </a:solidFill>
                  <a:latin typeface="Tahoma"/>
                  <a:ea typeface="Tahoma"/>
                  <a:cs typeface="Tahoma"/>
                  <a:sym typeface="Tahoma"/>
                </a:rPr>
                <a:t>คณะอนุกรรมการตรวจสอบและประเมินผลภาคราชการ กลุ่มจังหวัด</a:t>
              </a:r>
            </a:p>
          </p:txBody>
        </p:sp>
        <p:sp>
          <p:nvSpPr>
            <p:cNvPr id="175" name="Shape 175"/>
            <p:cNvSpPr/>
            <p:nvPr/>
          </p:nvSpPr>
          <p:spPr>
            <a:xfrm>
              <a:off x="1703" y="3345"/>
              <a:ext cx="2802" cy="146"/>
            </a:xfrm>
            <a:prstGeom prst="roundRect">
              <a:avLst>
                <a:gd fmla="val 9106" name="adj"/>
              </a:avLst>
            </a:prstGeom>
            <a:solidFill>
              <a:srgbClr val="FFFF66"/>
            </a:solidFill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100">
                  <a:solidFill>
                    <a:srgbClr val="FF0000"/>
                  </a:solidFill>
                  <a:latin typeface="Tahoma"/>
                  <a:ea typeface="Tahoma"/>
                  <a:cs typeface="Tahoma"/>
                  <a:sym typeface="Tahoma"/>
                </a:rPr>
                <a:t>คณะอนุกรรมการตรวจสอบและประเมินผลภาคราชการ กลุ่มกระทรวง</a:t>
              </a:r>
            </a:p>
          </p:txBody>
        </p:sp>
        <p:sp>
          <p:nvSpPr>
            <p:cNvPr id="176" name="Shape 176"/>
            <p:cNvSpPr/>
            <p:nvPr/>
          </p:nvSpPr>
          <p:spPr>
            <a:xfrm>
              <a:off x="1703" y="3706"/>
              <a:ext cx="2802" cy="146"/>
            </a:xfrm>
            <a:prstGeom prst="roundRect">
              <a:avLst>
                <a:gd fmla="val 9106" name="adj"/>
              </a:avLst>
            </a:prstGeom>
            <a:solidFill>
              <a:srgbClr val="FFFF66"/>
            </a:solidFill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100">
                  <a:solidFill>
                    <a:srgbClr val="FF0000"/>
                  </a:solidFill>
                  <a:latin typeface="Tahoma"/>
                  <a:ea typeface="Tahoma"/>
                  <a:cs typeface="Tahoma"/>
                  <a:sym typeface="Tahoma"/>
                </a:rPr>
                <a:t>คณะกรรมการตรวจสอบและประเมินผลประจำกระทรวง</a:t>
              </a:r>
            </a:p>
          </p:txBody>
        </p:sp>
        <p:sp>
          <p:nvSpPr>
            <p:cNvPr id="177" name="Shape 177"/>
            <p:cNvSpPr/>
            <p:nvPr/>
          </p:nvSpPr>
          <p:spPr>
            <a:xfrm>
              <a:off x="1703" y="2936"/>
              <a:ext cx="2802" cy="367"/>
            </a:xfrm>
            <a:prstGeom prst="roundRect">
              <a:avLst>
                <a:gd fmla="val 9106" name="adj"/>
              </a:avLst>
            </a:prstGeom>
            <a:solidFill>
              <a:srgbClr val="FFFF66"/>
            </a:solidFill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100">
                  <a:solidFill>
                    <a:srgbClr val="FF0000"/>
                  </a:solidFill>
                  <a:latin typeface="Tahoma"/>
                  <a:ea typeface="Tahoma"/>
                  <a:cs typeface="Tahoma"/>
                  <a:sym typeface="Tahoma"/>
                </a:rPr>
                <a:t>คณะอนุกรรมการตรวจสอบและประเมินผลภาคราชการเฉพาะกิจ</a:t>
              </a: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100">
                  <a:solidFill>
                    <a:srgbClr val="FF0000"/>
                  </a:solidFill>
                  <a:latin typeface="Tahoma"/>
                  <a:ea typeface="Tahoma"/>
                  <a:cs typeface="Tahoma"/>
                  <a:sym typeface="Tahoma"/>
                </a:rPr>
                <a:t>เกี่ยวกับการกำหนดแนวทาง วิธีการการบูรณาการระบบการตรวจสอบ</a:t>
              </a: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100">
                  <a:solidFill>
                    <a:srgbClr val="FF0000"/>
                  </a:solidFill>
                  <a:latin typeface="Tahoma"/>
                  <a:ea typeface="Tahoma"/>
                  <a:cs typeface="Tahoma"/>
                  <a:sym typeface="Tahoma"/>
                </a:rPr>
                <a:t>และประเมินผลของหน่วยงานกลางที่อยู่ในกำกับของราชการฝ่ายบริหาร</a:t>
              </a:r>
            </a:p>
          </p:txBody>
        </p:sp>
      </p:grpSp>
      <p:sp>
        <p:nvSpPr>
          <p:cNvPr id="178" name="Shape 178"/>
          <p:cNvSpPr/>
          <p:nvPr/>
        </p:nvSpPr>
        <p:spPr>
          <a:xfrm>
            <a:off x="2411413" y="3716337"/>
            <a:ext cx="6732587" cy="3141662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2036763" y="5949950"/>
            <a:ext cx="323850" cy="485775"/>
          </a:xfrm>
          <a:prstGeom prst="rightArrow">
            <a:avLst>
              <a:gd fmla="val 50000" name="adj1"/>
              <a:gd fmla="val 25000" name="adj2"/>
            </a:avLst>
          </a:prstGeom>
          <a:solidFill>
            <a:srgbClr val="CC00CC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2428859" y="6143644"/>
            <a:ext cx="1571635" cy="630236"/>
          </a:xfrm>
          <a:prstGeom prst="roundRect">
            <a:avLst>
              <a:gd fmla="val 16667" name="adj"/>
            </a:avLst>
          </a:prstGeom>
          <a:solidFill>
            <a:srgbClr val="E99A92"/>
          </a:solidFill>
          <a:ln cap="flat" cmpd="sng" w="127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2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ส่วนราชการมีการกำกับดูแลตนเองที่ดี</a:t>
            </a:r>
          </a:p>
        </p:txBody>
      </p:sp>
      <p:sp>
        <p:nvSpPr>
          <p:cNvPr id="181" name="Shape 181"/>
          <p:cNvSpPr/>
          <p:nvPr/>
        </p:nvSpPr>
        <p:spPr>
          <a:xfrm>
            <a:off x="4092575" y="6113462"/>
            <a:ext cx="2551128" cy="693737"/>
          </a:xfrm>
          <a:prstGeom prst="roundRect">
            <a:avLst>
              <a:gd fmla="val 16667" name="adj"/>
            </a:avLst>
          </a:prstGeom>
          <a:solidFill>
            <a:srgbClr val="F4B19A"/>
          </a:solidFill>
          <a:ln cap="flat" cmpd="sng" w="127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0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สร้างความน่าเชื่อถือและความมั่นใจ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0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แก่สาธารณชนต่อผลการดำเนินงานของ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0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ส่วนราชการว่ามีการกำกับดูแลอย่างรอบคอบและมีประสิทธิภาพ</a:t>
            </a:r>
          </a:p>
        </p:txBody>
      </p:sp>
      <p:sp>
        <p:nvSpPr>
          <p:cNvPr id="182" name="Shape 182"/>
          <p:cNvSpPr/>
          <p:nvPr/>
        </p:nvSpPr>
        <p:spPr>
          <a:xfrm>
            <a:off x="6811963" y="6135687"/>
            <a:ext cx="2071686" cy="620711"/>
          </a:xfrm>
          <a:prstGeom prst="roundRect">
            <a:avLst>
              <a:gd fmla="val 16667" name="adj"/>
            </a:avLst>
          </a:prstGeom>
          <a:solidFill>
            <a:srgbClr val="FFFF99"/>
          </a:solidFill>
          <a:ln cap="flat" cmpd="sng" w="127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0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ยกระดับขีดสมรรถนะ การเรียนรู้ และศักยภาพการพัฒนาอย่างยั่งยืนของส่วนราชการ </a:t>
            </a:r>
          </a:p>
        </p:txBody>
      </p:sp>
      <p:sp>
        <p:nvSpPr>
          <p:cNvPr id="183" name="Shape 183"/>
          <p:cNvSpPr/>
          <p:nvPr>
            <p:ph idx="12" type="sldNum"/>
          </p:nvPr>
        </p:nvSpPr>
        <p:spPr>
          <a:xfrm>
            <a:off x="8028384" y="6596235"/>
            <a:ext cx="1115616" cy="404663"/>
          </a:xfrm>
          <a:prstGeom prst="ellipse">
            <a:avLst/>
          </a:prstGeom>
          <a:noFill/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00000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Shape 867"/>
          <p:cNvSpPr txBox="1"/>
          <p:nvPr>
            <p:ph type="title"/>
          </p:nvPr>
        </p:nvSpPr>
        <p:spPr>
          <a:xfrm>
            <a:off x="0" y="260647"/>
            <a:ext cx="8963968" cy="1143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FF00"/>
              </a:buClr>
              <a:buSzPct val="25000"/>
              <a:buFont typeface="Arial"/>
              <a:buNone/>
            </a:pPr>
            <a:r>
              <a:rPr b="1" i="0" lang="th-TH" sz="4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การจัดการความเสี่ยง (Risk Response)</a:t>
            </a:r>
          </a:p>
        </p:txBody>
      </p:sp>
      <p:sp>
        <p:nvSpPr>
          <p:cNvPr id="868" name="Shape 868"/>
          <p:cNvSpPr txBox="1"/>
          <p:nvPr>
            <p:ph idx="1" type="body"/>
          </p:nvPr>
        </p:nvSpPr>
        <p:spPr>
          <a:xfrm>
            <a:off x="684212" y="2133600"/>
            <a:ext cx="725804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การหลีกเลี่ยงความเสี่ยง (Avoiding)</a:t>
            </a:r>
          </a:p>
          <a:p>
            <a:pPr indent="-274320" lvl="0" marL="27432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การแบ่งปันหรือถ่ายโอน ความเสี่ยง (Sharing)</a:t>
            </a:r>
          </a:p>
          <a:p>
            <a:pPr indent="-274320" lvl="0" marL="27432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การลดหรือควบคุมความเสี่ยง (Reducing)</a:t>
            </a:r>
          </a:p>
          <a:p>
            <a:pPr indent="-274320" lvl="0" marL="27432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การยอมรับความเสี่ยง (Accepting)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descr="ผลการค้นหารูปภาพสำหรับ การจัดการความเสี่ยง" id="869" name="Shape 8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16216" y="4797151"/>
            <a:ext cx="2388435" cy="179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Shape 875"/>
          <p:cNvSpPr/>
          <p:nvPr/>
        </p:nvSpPr>
        <p:spPr>
          <a:xfrm>
            <a:off x="755650" y="0"/>
            <a:ext cx="7092950" cy="914400"/>
          </a:xfrm>
          <a:prstGeom prst="rect">
            <a:avLst/>
          </a:prstGeom>
          <a:noFill/>
          <a:ln>
            <a:noFill/>
          </a:ln>
          <a:effectLst>
            <a:outerShdw blurRad="50799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กิจกรรมการควบคุม  ( Control  Activities )</a:t>
            </a:r>
          </a:p>
        </p:txBody>
      </p:sp>
      <p:sp>
        <p:nvSpPr>
          <p:cNvPr id="876" name="Shape 876"/>
          <p:cNvSpPr txBox="1"/>
          <p:nvPr/>
        </p:nvSpPr>
        <p:spPr>
          <a:xfrm>
            <a:off x="395287" y="981075"/>
            <a:ext cx="8353425" cy="954106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หมายถึง</a:t>
            </a: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นโยบาย  ระเบียบ มาตรการ และวิธีการต่างๆ ที่ฝ่ายบริหารกำหนดขึ้น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เพื่อลด หรือควบคุมความเสี่ยง                                       </a:t>
            </a:r>
          </a:p>
        </p:txBody>
      </p:sp>
      <p:sp>
        <p:nvSpPr>
          <p:cNvPr id="877" name="Shape 877"/>
          <p:cNvSpPr/>
          <p:nvPr/>
        </p:nvSpPr>
        <p:spPr>
          <a:xfrm>
            <a:off x="323528" y="2060848"/>
            <a:ext cx="2879724" cy="2962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Noto Sans Symbols"/>
              <a:buChar char="•"/>
            </a:pPr>
            <a:r>
              <a:rPr b="1" lang="th-TH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การกำหนดนโยบาย/วิธีปฏิบัติ</a:t>
            </a: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</a:pPr>
            <a:r>
              <a:t/>
            </a:r>
            <a:endParaRPr b="1" sz="2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Noto Sans Symbols"/>
              <a:buChar char="•"/>
            </a:pPr>
            <a:r>
              <a:rPr b="1" lang="th-TH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การสอบทานโดยผู้บริหาร</a:t>
            </a: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</a:pPr>
            <a:r>
              <a:t/>
            </a:r>
            <a:endParaRPr b="1" sz="2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Noto Sans Symbols"/>
              <a:buChar char="•"/>
            </a:pPr>
            <a:r>
              <a:rPr b="1" lang="th-TH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การควบคุมการประมวลผลข้อมูล</a:t>
            </a: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</a:pPr>
            <a:r>
              <a:t/>
            </a:r>
            <a:endParaRPr b="1" sz="2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Noto Sans Symbols"/>
              <a:buChar char="•"/>
            </a:pPr>
            <a:r>
              <a:rPr b="1" lang="th-TH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การอนุมัติ </a:t>
            </a: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8" name="Shape 878"/>
          <p:cNvSpPr/>
          <p:nvPr/>
        </p:nvSpPr>
        <p:spPr>
          <a:xfrm>
            <a:off x="4788023" y="2348880"/>
            <a:ext cx="3672407" cy="20882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ct val="100000"/>
              <a:buFont typeface="Noto Sans Symbols"/>
              <a:buChar char="•"/>
            </a:pPr>
            <a:r>
              <a:rPr b="1" lang="th-TH" sz="2800">
                <a:solidFill>
                  <a:srgbClr val="3333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th-TH" sz="28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การดูแลป้องกันทรัพย์สิน </a:t>
            </a: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</a:pPr>
            <a:r>
              <a:t/>
            </a:r>
            <a:endParaRPr b="1" sz="2800">
              <a:solidFill>
                <a:srgbClr val="3333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ct val="100000"/>
              <a:buFont typeface="Noto Sans Symbols"/>
              <a:buChar char="•"/>
            </a:pPr>
            <a:r>
              <a:rPr b="1" lang="th-TH" sz="2800">
                <a:solidFill>
                  <a:srgbClr val="3333FF"/>
                </a:solidFill>
                <a:latin typeface="Calibri"/>
                <a:ea typeface="Calibri"/>
                <a:cs typeface="Calibri"/>
                <a:sym typeface="Calibri"/>
              </a:rPr>
              <a:t> การแบ่งแยกหน้าที่</a:t>
            </a: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None/>
            </a:pPr>
            <a:r>
              <a:t/>
            </a:r>
            <a:endParaRPr b="1" sz="2800">
              <a:solidFill>
                <a:srgbClr val="3333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ct val="100000"/>
              <a:buFont typeface="Noto Sans Symbols"/>
              <a:buChar char="•"/>
            </a:pPr>
            <a:r>
              <a:rPr b="1" lang="th-TH" sz="2800">
                <a:solidFill>
                  <a:srgbClr val="3333FF"/>
                </a:solidFill>
                <a:latin typeface="Calibri"/>
                <a:ea typeface="Calibri"/>
                <a:cs typeface="Calibri"/>
                <a:sym typeface="Calibri"/>
              </a:rPr>
              <a:t> การจัดทำเอกสารหลักฐาน </a:t>
            </a:r>
          </a:p>
        </p:txBody>
      </p:sp>
      <p:pic>
        <p:nvPicPr>
          <p:cNvPr descr="3d-animation-038.gif" id="879" name="Shape 8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68343" y="5085183"/>
            <a:ext cx="1475656" cy="17728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0" name="Shape 880"/>
          <p:cNvGrpSpPr/>
          <p:nvPr/>
        </p:nvGrpSpPr>
        <p:grpSpPr>
          <a:xfrm>
            <a:off x="539749" y="188913"/>
            <a:ext cx="504824" cy="396874"/>
            <a:chOff x="112" y="119"/>
            <a:chExt cx="317" cy="249"/>
          </a:xfrm>
        </p:grpSpPr>
        <p:pic>
          <p:nvPicPr>
            <p:cNvPr descr="BALBLINK" id="881" name="Shape 88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2" y="119"/>
              <a:ext cx="317" cy="2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82" name="Shape 882"/>
            <p:cNvSpPr txBox="1"/>
            <p:nvPr/>
          </p:nvSpPr>
          <p:spPr>
            <a:xfrm>
              <a:off x="158" y="119"/>
              <a:ext cx="272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00" rIns="91400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7" name="Shape 8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762000"/>
            <a:ext cx="685799" cy="671513"/>
          </a:xfrm>
          <a:prstGeom prst="rect">
            <a:avLst/>
          </a:prstGeom>
          <a:noFill/>
          <a:ln>
            <a:noFill/>
          </a:ln>
        </p:spPr>
      </p:pic>
      <p:sp>
        <p:nvSpPr>
          <p:cNvPr id="888" name="Shape 88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b="1" lang="th-TH" sz="36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สารสนเทศและการสื่อสาร  ( Information and Communication )</a:t>
            </a:r>
          </a:p>
        </p:txBody>
      </p:sp>
      <p:sp>
        <p:nvSpPr>
          <p:cNvPr id="889" name="Shape 889"/>
          <p:cNvSpPr txBox="1"/>
          <p:nvPr/>
        </p:nvSpPr>
        <p:spPr>
          <a:xfrm>
            <a:off x="142843" y="692150"/>
            <a:ext cx="8858312" cy="1938991"/>
          </a:xfrm>
          <a:prstGeom prst="rect">
            <a:avLst/>
          </a:prstGeom>
          <a:solidFill>
            <a:srgbClr val="DF695B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b="1" i="1" lang="th-TH" sz="32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สารสนเทศ</a:t>
            </a: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หมายถึง</a:t>
            </a: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ข้อมูลข่าวสารที่ใช้ในการบริหารและการดำเนินงาน  รวมทั้ง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ข้อมูลข่าวสารอื่นๆ ทั้งจากแหล่งภายในและภายนอก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b="1" i="1" lang="th-TH" sz="32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การสื่อสาร   </a:t>
            </a: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หมายถึง</a:t>
            </a: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การรับและส่งข้อมูลในการบริหารและการปฏิบัติงานทั้งภายใน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และภายนอกหน่วยงาน</a:t>
            </a:r>
          </a:p>
        </p:txBody>
      </p:sp>
      <p:grpSp>
        <p:nvGrpSpPr>
          <p:cNvPr id="890" name="Shape 890"/>
          <p:cNvGrpSpPr/>
          <p:nvPr/>
        </p:nvGrpSpPr>
        <p:grpSpPr>
          <a:xfrm>
            <a:off x="179387" y="260350"/>
            <a:ext cx="504824" cy="396874"/>
            <a:chOff x="112" y="119"/>
            <a:chExt cx="317" cy="249"/>
          </a:xfrm>
        </p:grpSpPr>
        <p:pic>
          <p:nvPicPr>
            <p:cNvPr descr="BALBLINK" id="891" name="Shape 89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2" y="119"/>
              <a:ext cx="317" cy="2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92" name="Shape 892"/>
            <p:cNvSpPr txBox="1"/>
            <p:nvPr/>
          </p:nvSpPr>
          <p:spPr>
            <a:xfrm>
              <a:off x="158" y="119"/>
              <a:ext cx="272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00" rIns="91400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</a:p>
          </p:txBody>
        </p:sp>
      </p:grpSp>
      <p:grpSp>
        <p:nvGrpSpPr>
          <p:cNvPr id="893" name="Shape 893"/>
          <p:cNvGrpSpPr/>
          <p:nvPr/>
        </p:nvGrpSpPr>
        <p:grpSpPr>
          <a:xfrm>
            <a:off x="285749" y="2857500"/>
            <a:ext cx="8496299" cy="3876674"/>
            <a:chOff x="285719" y="2857496"/>
            <a:chExt cx="8496299" cy="3877393"/>
          </a:xfrm>
        </p:grpSpPr>
        <p:grpSp>
          <p:nvGrpSpPr>
            <p:cNvPr id="894" name="Shape 894"/>
            <p:cNvGrpSpPr/>
            <p:nvPr/>
          </p:nvGrpSpPr>
          <p:grpSpPr>
            <a:xfrm>
              <a:off x="1928793" y="2857496"/>
              <a:ext cx="6248399" cy="990600"/>
              <a:chOff x="815" y="1920"/>
              <a:chExt cx="3935" cy="624"/>
            </a:xfrm>
          </p:grpSpPr>
          <p:sp>
            <p:nvSpPr>
              <p:cNvPr id="895" name="Shape 895"/>
              <p:cNvSpPr/>
              <p:nvPr/>
            </p:nvSpPr>
            <p:spPr>
              <a:xfrm>
                <a:off x="1488" y="1920"/>
                <a:ext cx="2543" cy="624"/>
              </a:xfrm>
              <a:prstGeom prst="flowChartPreparation">
                <a:avLst/>
              </a:prstGeom>
              <a:solidFill>
                <a:schemeClr val="hlink"/>
              </a:solidFill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6" name="Shape 896"/>
              <p:cNvSpPr txBox="1"/>
              <p:nvPr/>
            </p:nvSpPr>
            <p:spPr>
              <a:xfrm>
                <a:off x="1584" y="1920"/>
                <a:ext cx="2304" cy="57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2800">
                    <a:solidFill>
                      <a:srgbClr val="FFFF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สารสนเทศ</a:t>
                </a: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2800">
                    <a:solidFill>
                      <a:srgbClr val="CCFFCC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การเงิน    ไม่ใช่การเงิน      อื่นๆ</a:t>
                </a:r>
              </a:p>
            </p:txBody>
          </p:sp>
          <p:cxnSp>
            <p:nvCxnSpPr>
              <p:cNvPr id="897" name="Shape 897"/>
              <p:cNvCxnSpPr/>
              <p:nvPr/>
            </p:nvCxnSpPr>
            <p:spPr>
              <a:xfrm>
                <a:off x="1488" y="2231"/>
                <a:ext cx="2543" cy="0"/>
              </a:xfrm>
              <a:prstGeom prst="straightConnector1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</p:cxnSp>
          <p:sp>
            <p:nvSpPr>
              <p:cNvPr descr="Rectangle: Click to edit Master text styles Second level Third level Fourth level Fifth level" id="898" name="Shape 898"/>
              <p:cNvSpPr/>
              <p:nvPr/>
            </p:nvSpPr>
            <p:spPr>
              <a:xfrm>
                <a:off x="815" y="2063"/>
                <a:ext cx="816" cy="33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-342900" lvl="0" marL="342900" marR="0" rtl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FF"/>
                  </a:buClr>
                  <a:buSzPct val="25000"/>
                  <a:buFont typeface="Noto Sans Symbols"/>
                  <a:buNone/>
                </a:pPr>
                <a:r>
                  <a:rPr b="1" lang="th-TH" sz="360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  <a:sym typeface="Tahoma"/>
                  </a:rPr>
                  <a:t>ภายใน</a:t>
                </a:r>
              </a:p>
            </p:txBody>
          </p:sp>
          <p:sp>
            <p:nvSpPr>
              <p:cNvPr descr="Rectangle: Click to edit Master text styles Second level Third level Fourth level Fifth level" id="899" name="Shape 899"/>
              <p:cNvSpPr/>
              <p:nvPr/>
            </p:nvSpPr>
            <p:spPr>
              <a:xfrm>
                <a:off x="4031" y="2063"/>
                <a:ext cx="719" cy="33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-342900" lvl="0" marL="342900" marR="0" rtl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FF"/>
                  </a:buClr>
                  <a:buSzPct val="25000"/>
                  <a:buFont typeface="Noto Sans Symbols"/>
                  <a:buNone/>
                </a:pPr>
                <a:r>
                  <a:rPr b="1" lang="th-TH" sz="320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  <a:sym typeface="Tahoma"/>
                  </a:rPr>
                  <a:t>ภายนอก</a:t>
                </a:r>
              </a:p>
            </p:txBody>
          </p:sp>
        </p:grpSp>
        <p:grpSp>
          <p:nvGrpSpPr>
            <p:cNvPr id="900" name="Shape 900"/>
            <p:cNvGrpSpPr/>
            <p:nvPr/>
          </p:nvGrpSpPr>
          <p:grpSpPr>
            <a:xfrm>
              <a:off x="571471" y="4143379"/>
              <a:ext cx="2114550" cy="1371600"/>
              <a:chOff x="383" y="2687"/>
              <a:chExt cx="1056" cy="864"/>
            </a:xfrm>
          </p:grpSpPr>
          <p:sp>
            <p:nvSpPr>
              <p:cNvPr descr="Rectangle: Click to edit Master text styles Second level Third level Fourth level Fifth level" id="901" name="Shape 901"/>
              <p:cNvSpPr/>
              <p:nvPr/>
            </p:nvSpPr>
            <p:spPr>
              <a:xfrm>
                <a:off x="480" y="2879"/>
                <a:ext cx="816" cy="4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-342900" lvl="0" marL="342900" marR="0" rtl="0" algn="ctr">
                  <a:lnSpc>
                    <a:spcPct val="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FF"/>
                  </a:buClr>
                  <a:buSzPct val="25000"/>
                  <a:buFont typeface="Noto Sans Symbols"/>
                  <a:buNone/>
                </a:pPr>
                <a:r>
                  <a:rPr b="1" lang="th-TH" sz="2800">
                    <a:solidFill>
                      <a:srgbClr val="0000FF"/>
                    </a:solidFill>
                    <a:latin typeface="Tahoma"/>
                    <a:ea typeface="Tahoma"/>
                    <a:cs typeface="Tahoma"/>
                    <a:sym typeface="Tahoma"/>
                  </a:rPr>
                  <a:t>หัวหน้า</a:t>
                </a:r>
              </a:p>
              <a:p>
                <a:pPr indent="-342900" lvl="0" marL="342900" marR="0" rtl="0" algn="ctr">
                  <a:lnSpc>
                    <a:spcPct val="60000"/>
                  </a:lnSpc>
                  <a:spcBef>
                    <a:spcPts val="560"/>
                  </a:spcBef>
                  <a:spcAft>
                    <a:spcPts val="0"/>
                  </a:spcAft>
                  <a:buClr>
                    <a:srgbClr val="0000FF"/>
                  </a:buClr>
                  <a:buSzPct val="25000"/>
                  <a:buFont typeface="Noto Sans Symbols"/>
                  <a:buNone/>
                </a:pPr>
                <a:r>
                  <a:rPr b="1" lang="th-TH" sz="2800">
                    <a:solidFill>
                      <a:srgbClr val="0000FF"/>
                    </a:solidFill>
                    <a:latin typeface="Tahoma"/>
                    <a:ea typeface="Tahoma"/>
                    <a:cs typeface="Tahoma"/>
                    <a:sym typeface="Tahoma"/>
                  </a:rPr>
                  <a:t>ลูกน้อง</a:t>
                </a:r>
              </a:p>
              <a:p>
                <a:pPr indent="-342900" lvl="0" marL="342900" marR="0" rtl="0" algn="ctr">
                  <a:lnSpc>
                    <a:spcPct val="60000"/>
                  </a:lnSpc>
                  <a:spcBef>
                    <a:spcPts val="560"/>
                  </a:spcBef>
                  <a:spcAft>
                    <a:spcPts val="0"/>
                  </a:spcAft>
                  <a:buClr>
                    <a:srgbClr val="0000FF"/>
                  </a:buClr>
                  <a:buSzPct val="25000"/>
                  <a:buFont typeface="Noto Sans Symbols"/>
                  <a:buNone/>
                </a:pPr>
                <a:r>
                  <a:rPr b="1" lang="th-TH" sz="2800">
                    <a:solidFill>
                      <a:srgbClr val="0000FF"/>
                    </a:solidFill>
                    <a:latin typeface="Tahoma"/>
                    <a:ea typeface="Tahoma"/>
                    <a:cs typeface="Tahoma"/>
                    <a:sym typeface="Tahoma"/>
                  </a:rPr>
                  <a:t>เพื่อนร่วมงาน</a:t>
                </a:r>
              </a:p>
            </p:txBody>
          </p:sp>
          <p:sp>
            <p:nvSpPr>
              <p:cNvPr id="902" name="Shape 902"/>
              <p:cNvSpPr/>
              <p:nvPr/>
            </p:nvSpPr>
            <p:spPr>
              <a:xfrm>
                <a:off x="383" y="2687"/>
                <a:ext cx="1056" cy="864"/>
              </a:xfrm>
              <a:prstGeom prst="cloudCallout">
                <a:avLst>
                  <a:gd fmla="val 63069" name="adj1"/>
                  <a:gd fmla="val 37616" name="adj2"/>
                </a:avLst>
              </a:prstGeom>
              <a:noFill/>
              <a:ln cap="flat" cmpd="sng" w="952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03" name="Shape 903"/>
            <p:cNvGrpSpPr/>
            <p:nvPr/>
          </p:nvGrpSpPr>
          <p:grpSpPr>
            <a:xfrm>
              <a:off x="3200400" y="4076699"/>
              <a:ext cx="3809999" cy="1597024"/>
              <a:chOff x="1584" y="2495"/>
              <a:chExt cx="2399" cy="1056"/>
            </a:xfrm>
          </p:grpSpPr>
          <p:sp>
            <p:nvSpPr>
              <p:cNvPr id="904" name="Shape 904"/>
              <p:cNvSpPr/>
              <p:nvPr/>
            </p:nvSpPr>
            <p:spPr>
              <a:xfrm>
                <a:off x="1984" y="2495"/>
                <a:ext cx="1535" cy="383"/>
              </a:xfrm>
              <a:prstGeom prst="downArrow">
                <a:avLst>
                  <a:gd fmla="val 50000" name="adj1"/>
                  <a:gd fmla="val 25000" name="adj2"/>
                </a:avLst>
              </a:prstGeom>
              <a:solidFill>
                <a:srgbClr val="9900CC"/>
              </a:solidFill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Rectangle: Click to edit Master text styles Second level Third level Fourth level Fifth level" id="905" name="Shape 905"/>
              <p:cNvSpPr/>
              <p:nvPr/>
            </p:nvSpPr>
            <p:spPr>
              <a:xfrm>
                <a:off x="2015" y="2495"/>
                <a:ext cx="1487" cy="33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-342900" lvl="0" marL="342900" marR="0" rtl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FF"/>
                  </a:buClr>
                  <a:buSzPct val="25000"/>
                  <a:buFont typeface="Noto Sans Symbols"/>
                  <a:buNone/>
                </a:pPr>
                <a:r>
                  <a:rPr b="1" lang="th-TH" sz="2200">
                    <a:solidFill>
                      <a:srgbClr val="FFFFFF"/>
                    </a:solidFill>
                    <a:latin typeface="Tahoma"/>
                    <a:ea typeface="Tahoma"/>
                    <a:cs typeface="Tahoma"/>
                    <a:sym typeface="Tahoma"/>
                  </a:rPr>
                  <a:t>การสื่อสาร</a:t>
                </a:r>
              </a:p>
            </p:txBody>
          </p:sp>
          <p:cxnSp>
            <p:nvCxnSpPr>
              <p:cNvPr id="906" name="Shape 906"/>
              <p:cNvCxnSpPr/>
              <p:nvPr/>
            </p:nvCxnSpPr>
            <p:spPr>
              <a:xfrm>
                <a:off x="1871" y="2887"/>
                <a:ext cx="1776" cy="0"/>
              </a:xfrm>
              <a:prstGeom prst="straightConnector1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</p:cxnSp>
          <p:cxnSp>
            <p:nvCxnSpPr>
              <p:cNvPr id="907" name="Shape 907"/>
              <p:cNvCxnSpPr/>
              <p:nvPr/>
            </p:nvCxnSpPr>
            <p:spPr>
              <a:xfrm>
                <a:off x="1871" y="2887"/>
                <a:ext cx="0" cy="191"/>
              </a:xfrm>
              <a:prstGeom prst="straightConnector1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</p:cxnSp>
          <p:cxnSp>
            <p:nvCxnSpPr>
              <p:cNvPr id="908" name="Shape 908"/>
              <p:cNvCxnSpPr/>
              <p:nvPr/>
            </p:nvCxnSpPr>
            <p:spPr>
              <a:xfrm>
                <a:off x="3647" y="2887"/>
                <a:ext cx="0" cy="191"/>
              </a:xfrm>
              <a:prstGeom prst="straightConnector1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</p:cxnSp>
          <p:sp>
            <p:nvSpPr>
              <p:cNvPr id="909" name="Shape 909"/>
              <p:cNvSpPr/>
              <p:nvPr/>
            </p:nvSpPr>
            <p:spPr>
              <a:xfrm>
                <a:off x="1584" y="3071"/>
                <a:ext cx="552" cy="479"/>
              </a:xfrm>
              <a:prstGeom prst="ellipse">
                <a:avLst/>
              </a:prstGeom>
              <a:solidFill>
                <a:srgbClr val="9900CC"/>
              </a:solidFill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Rectangle: Click to edit Master text styles Second level Third level Fourth level Fifth level" id="910" name="Shape 910"/>
              <p:cNvSpPr/>
              <p:nvPr/>
            </p:nvSpPr>
            <p:spPr>
              <a:xfrm>
                <a:off x="1584" y="3120"/>
                <a:ext cx="576" cy="33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-342900" lvl="0" marL="342900" marR="0" rtl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FF"/>
                  </a:buClr>
                  <a:buSzPct val="25000"/>
                  <a:buFont typeface="Noto Sans Symbols"/>
                  <a:buNone/>
                </a:pPr>
                <a:r>
                  <a:rPr b="1" lang="th-TH" sz="2200">
                    <a:solidFill>
                      <a:srgbClr val="FFFFFF"/>
                    </a:solidFill>
                    <a:latin typeface="Tahoma"/>
                    <a:ea typeface="Tahoma"/>
                    <a:cs typeface="Tahoma"/>
                    <a:sym typeface="Tahoma"/>
                  </a:rPr>
                  <a:t>ภายใน</a:t>
                </a:r>
              </a:p>
            </p:txBody>
          </p:sp>
          <p:sp>
            <p:nvSpPr>
              <p:cNvPr id="911" name="Shape 911"/>
              <p:cNvSpPr/>
              <p:nvPr/>
            </p:nvSpPr>
            <p:spPr>
              <a:xfrm>
                <a:off x="3359" y="3079"/>
                <a:ext cx="552" cy="471"/>
              </a:xfrm>
              <a:prstGeom prst="ellipse">
                <a:avLst/>
              </a:prstGeom>
              <a:solidFill>
                <a:srgbClr val="9900CC"/>
              </a:solidFill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Rectangle: Click to edit Master text styles Second level Third level Fourth level Fifth level" id="912" name="Shape 912"/>
              <p:cNvSpPr/>
              <p:nvPr/>
            </p:nvSpPr>
            <p:spPr>
              <a:xfrm>
                <a:off x="3311" y="3120"/>
                <a:ext cx="672" cy="33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-342900" lvl="0" marL="342900" marR="0" rtl="0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FF"/>
                  </a:buClr>
                  <a:buSzPct val="25000"/>
                  <a:buFont typeface="Noto Sans Symbols"/>
                  <a:buNone/>
                </a:pPr>
                <a:r>
                  <a:rPr b="1" lang="th-TH" sz="2200">
                    <a:solidFill>
                      <a:srgbClr val="FFFFFF"/>
                    </a:solidFill>
                    <a:latin typeface="Tahoma"/>
                    <a:ea typeface="Tahoma"/>
                    <a:cs typeface="Tahoma"/>
                    <a:sym typeface="Tahoma"/>
                  </a:rPr>
                  <a:t>ภายนอก</a:t>
                </a:r>
              </a:p>
            </p:txBody>
          </p:sp>
          <p:cxnSp>
            <p:nvCxnSpPr>
              <p:cNvPr id="913" name="Shape 913"/>
              <p:cNvCxnSpPr/>
              <p:nvPr/>
            </p:nvCxnSpPr>
            <p:spPr>
              <a:xfrm>
                <a:off x="2255" y="3215"/>
                <a:ext cx="1007" cy="0"/>
              </a:xfrm>
              <a:prstGeom prst="straightConnector1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</p:cxnSp>
          <p:cxnSp>
            <p:nvCxnSpPr>
              <p:cNvPr id="914" name="Shape 914"/>
              <p:cNvCxnSpPr/>
              <p:nvPr/>
            </p:nvCxnSpPr>
            <p:spPr>
              <a:xfrm rot="10800000">
                <a:off x="2255" y="3359"/>
                <a:ext cx="1007" cy="0"/>
              </a:xfrm>
              <a:prstGeom prst="straightConnector1">
                <a:avLst/>
              </a:prstGeom>
              <a:noFill/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</p:cxnSp>
        </p:grpSp>
        <p:sp>
          <p:nvSpPr>
            <p:cNvPr id="915" name="Shape 915"/>
            <p:cNvSpPr txBox="1"/>
            <p:nvPr/>
          </p:nvSpPr>
          <p:spPr>
            <a:xfrm>
              <a:off x="285719" y="5903892"/>
              <a:ext cx="8496299" cy="830996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  <a:effectLst>
              <a:outerShdw blurRad="149986" algn="ctr" dir="8460000" dist="250189">
                <a:srgbClr val="000000">
                  <a:alpha val="27843"/>
                </a:srgbClr>
              </a:outerShdw>
            </a:effectLst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ข้อมูลสารสนเทศต้อง  </a:t>
              </a:r>
              <a:r>
                <a:rPr b="1" lang="th-TH" sz="2800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เพียงพอ</a:t>
              </a:r>
              <a:r>
                <a:rPr b="1" lang="th-TH" sz="2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  </a:t>
              </a:r>
              <a:r>
                <a:rPr b="1" lang="th-TH" sz="2800">
                  <a:solidFill>
                    <a:srgbClr val="0000FF"/>
                  </a:solidFill>
                  <a:latin typeface="Calibri"/>
                  <a:ea typeface="Calibri"/>
                  <a:cs typeface="Calibri"/>
                  <a:sym typeface="Calibri"/>
                </a:rPr>
                <a:t>ถูกต้อง เหมาะสมและ ทันเวลา </a:t>
              </a:r>
              <a:r>
                <a:rPr b="1" lang="th-TH" sz="2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และสื่อสารให้ผู้บริหารและบุคลากรอื่นๆ ทั้งภายในและภายนอก ที่จำเป็นต้องใช้ข้อมูล</a:t>
              </a:r>
            </a:p>
          </p:txBody>
        </p:sp>
        <p:grpSp>
          <p:nvGrpSpPr>
            <p:cNvPr id="916" name="Shape 916"/>
            <p:cNvGrpSpPr/>
            <p:nvPr/>
          </p:nvGrpSpPr>
          <p:grpSpPr>
            <a:xfrm>
              <a:off x="3929289" y="4572869"/>
              <a:ext cx="2301501" cy="724203"/>
              <a:chOff x="3929058" y="4572007"/>
              <a:chExt cx="2301601" cy="724867"/>
            </a:xfrm>
          </p:grpSpPr>
          <p:sp>
            <p:nvSpPr>
              <p:cNvPr id="917" name="Shape 917"/>
              <p:cNvSpPr/>
              <p:nvPr/>
            </p:nvSpPr>
            <p:spPr>
              <a:xfrm rot="2868243">
                <a:off x="4043930" y="4720128"/>
                <a:ext cx="428627" cy="500065"/>
              </a:xfrm>
              <a:prstGeom prst="downArrow">
                <a:avLst>
                  <a:gd fmla="val 50000" name="adj1"/>
                  <a:gd fmla="val 50000" name="adj2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2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" name="Shape 918"/>
              <p:cNvSpPr/>
              <p:nvPr/>
            </p:nvSpPr>
            <p:spPr>
              <a:xfrm rot="-2904503">
                <a:off x="5687082" y="4648234"/>
                <a:ext cx="428627" cy="500065"/>
              </a:xfrm>
              <a:prstGeom prst="downArrow">
                <a:avLst>
                  <a:gd fmla="val 50000" name="adj1"/>
                  <a:gd fmla="val 50000" name="adj2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07950" algn="ctr" dir="5400000" dist="12700">
                  <a:srgbClr val="000000"/>
                </a:outerShdw>
              </a:effectLst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2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19" name="Shape 919"/>
            <p:cNvSpPr txBox="1"/>
            <p:nvPr/>
          </p:nvSpPr>
          <p:spPr>
            <a:xfrm>
              <a:off x="4214812" y="5072062"/>
              <a:ext cx="1778000" cy="5238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ช่องทางสื่อสาร</a:t>
              </a: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3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Shape 924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925" name="Shape 925"/>
          <p:cNvSpPr txBox="1"/>
          <p:nvPr/>
        </p:nvSpPr>
        <p:spPr>
          <a:xfrm>
            <a:off x="285719" y="6242050"/>
            <a:ext cx="8572560" cy="615949"/>
          </a:xfrm>
          <a:prstGeom prst="rect">
            <a:avLst/>
          </a:prstGeom>
          <a:gradFill>
            <a:gsLst>
              <a:gs pos="0">
                <a:srgbClr val="9999FF"/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ต้องดำเนินการอย่างสม่ำเสมอ  ต่อเนื่อง</a:t>
            </a:r>
          </a:p>
        </p:txBody>
      </p:sp>
      <p:sp>
        <p:nvSpPr>
          <p:cNvPr id="926" name="Shape 926"/>
          <p:cNvSpPr/>
          <p:nvPr/>
        </p:nvSpPr>
        <p:spPr>
          <a:xfrm>
            <a:off x="4071937" y="4429125"/>
            <a:ext cx="304799" cy="304799"/>
          </a:xfrm>
          <a:prstGeom prst="upArrow">
            <a:avLst>
              <a:gd fmla="val 50000" name="adj1"/>
              <a:gd fmla="val 25000" name="adj2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7" name="Shape 927"/>
          <p:cNvSpPr/>
          <p:nvPr/>
        </p:nvSpPr>
        <p:spPr>
          <a:xfrm>
            <a:off x="5643562" y="4429125"/>
            <a:ext cx="304799" cy="304799"/>
          </a:xfrm>
          <a:prstGeom prst="upArrow">
            <a:avLst>
              <a:gd fmla="val 50000" name="adj1"/>
              <a:gd fmla="val 25000" name="adj2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8" name="Shape 928"/>
          <p:cNvSpPr txBox="1"/>
          <p:nvPr/>
        </p:nvSpPr>
        <p:spPr>
          <a:xfrm>
            <a:off x="2928938" y="4773612"/>
            <a:ext cx="2092324" cy="15700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ติดตามระหว่างการปฏิบัติงาน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(ตามแผน/งานประจำ)</a:t>
            </a:r>
          </a:p>
        </p:txBody>
      </p:sp>
      <p:sp>
        <p:nvSpPr>
          <p:cNvPr id="929" name="Shape 929"/>
          <p:cNvSpPr txBox="1"/>
          <p:nvPr/>
        </p:nvSpPr>
        <p:spPr>
          <a:xfrm>
            <a:off x="5364162" y="4929187"/>
            <a:ext cx="3779836" cy="10715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55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1F497D"/>
                </a:solidFill>
                <a:latin typeface="Calibri"/>
                <a:ea typeface="Calibri"/>
                <a:cs typeface="Calibri"/>
                <a:sym typeface="Calibri"/>
              </a:rPr>
              <a:t>ประเมินผลเป็นรายครั้ง</a:t>
            </a:r>
          </a:p>
          <a:p>
            <a:pPr indent="0" lvl="0" marL="0" marR="0" rtl="0" algn="l">
              <a:lnSpc>
                <a:spcPct val="55000"/>
              </a:lnSpc>
              <a:spcBef>
                <a:spcPts val="120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 ด้วยตนเอง </a:t>
            </a:r>
            <a:r>
              <a:rPr b="1" lang="th-TH" sz="1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(CSA)</a:t>
            </a:r>
          </a:p>
          <a:p>
            <a:pPr indent="0" lvl="0" marL="0" marR="0" rtl="0" algn="l">
              <a:lnSpc>
                <a:spcPct val="55000"/>
              </a:lnSpc>
              <a:spcBef>
                <a:spcPts val="120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* อย่างอิสระ </a:t>
            </a:r>
            <a:r>
              <a:rPr b="1" lang="th-TH" sz="1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(</a:t>
            </a:r>
            <a:r>
              <a:rPr b="1" lang="th-TH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ผู้ตรวจสอบภายใน / อื่นๆ</a:t>
            </a:r>
            <a:r>
              <a:rPr b="1" lang="th-TH" sz="1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)</a:t>
            </a:r>
          </a:p>
        </p:txBody>
      </p:sp>
      <p:grpSp>
        <p:nvGrpSpPr>
          <p:cNvPr id="930" name="Shape 930"/>
          <p:cNvGrpSpPr/>
          <p:nvPr/>
        </p:nvGrpSpPr>
        <p:grpSpPr>
          <a:xfrm>
            <a:off x="2428859" y="3143247"/>
            <a:ext cx="4571999" cy="1219199"/>
            <a:chOff x="1247" y="2015"/>
            <a:chExt cx="2879" cy="767"/>
          </a:xfrm>
        </p:grpSpPr>
        <p:sp>
          <p:nvSpPr>
            <p:cNvPr id="931" name="Shape 931"/>
            <p:cNvSpPr/>
            <p:nvPr/>
          </p:nvSpPr>
          <p:spPr>
            <a:xfrm>
              <a:off x="1247" y="2015"/>
              <a:ext cx="2879" cy="767"/>
            </a:xfrm>
            <a:prstGeom prst="roundRect">
              <a:avLst>
                <a:gd fmla="val 16667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149986" algn="ctr" dir="8460000" dist="250189">
                <a:srgbClr val="000000">
                  <a:alpha val="27843"/>
                </a:srgbClr>
              </a:outerShdw>
            </a:effectLst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932" name="Shape 932"/>
            <p:cNvCxnSpPr/>
            <p:nvPr/>
          </p:nvCxnSpPr>
          <p:spPr>
            <a:xfrm>
              <a:off x="1247" y="2400"/>
              <a:ext cx="2879" cy="0"/>
            </a:xfrm>
            <a:prstGeom prst="straightConnector1">
              <a:avLst/>
            </a:prstGeom>
            <a:noFill/>
            <a:ln>
              <a:noFill/>
            </a:ln>
            <a:effectLst>
              <a:outerShdw blurRad="149986" algn="ctr" dir="8460000" dist="250189">
                <a:srgbClr val="000000">
                  <a:alpha val="27843"/>
                </a:srgbClr>
              </a:outerShdw>
            </a:effectLst>
          </p:spPr>
        </p:cxnSp>
        <p:sp>
          <p:nvSpPr>
            <p:cNvPr id="933" name="Shape 933"/>
            <p:cNvSpPr txBox="1"/>
            <p:nvPr/>
          </p:nvSpPr>
          <p:spPr>
            <a:xfrm>
              <a:off x="1728" y="2486"/>
              <a:ext cx="1776" cy="249"/>
            </a:xfrm>
            <a:prstGeom prst="rect">
              <a:avLst/>
            </a:prstGeom>
            <a:noFill/>
            <a:ln>
              <a:noFill/>
            </a:ln>
            <a:effectLst>
              <a:outerShdw blurRad="149986" algn="ctr" dir="8460000" dist="250189">
                <a:srgbClr val="000000">
                  <a:alpha val="27843"/>
                </a:srgbClr>
              </a:outerShdw>
            </a:effectLst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EEECE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CONTROL</a:t>
              </a:r>
            </a:p>
          </p:txBody>
        </p:sp>
        <p:sp>
          <p:nvSpPr>
            <p:cNvPr id="934" name="Shape 934"/>
            <p:cNvSpPr txBox="1"/>
            <p:nvPr/>
          </p:nvSpPr>
          <p:spPr>
            <a:xfrm>
              <a:off x="1343" y="2112"/>
              <a:ext cx="2688" cy="249"/>
            </a:xfrm>
            <a:prstGeom prst="rect">
              <a:avLst/>
            </a:prstGeom>
            <a:noFill/>
            <a:ln>
              <a:noFill/>
            </a:ln>
            <a:effectLst>
              <a:outerShdw blurRad="149986" algn="ctr" dir="8460000" dist="250189">
                <a:srgbClr val="000000">
                  <a:alpha val="27843"/>
                </a:srgbClr>
              </a:outerShdw>
            </a:effectLst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99FF99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INPUT</a:t>
              </a:r>
              <a:r>
                <a:rPr b="1" lang="th-TH" sz="2000">
                  <a:solidFill>
                    <a:srgbClr val="EEECE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 </a:t>
              </a:r>
              <a:r>
                <a:rPr b="1" lang="th-TH" sz="1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→</a:t>
              </a:r>
              <a:r>
                <a:rPr b="1" lang="th-TH" sz="2000">
                  <a:solidFill>
                    <a:srgbClr val="EEECE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 </a:t>
              </a:r>
              <a:r>
                <a:rPr b="1" lang="th-TH" sz="2000">
                  <a:solidFill>
                    <a:srgbClr val="FFCCFF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PROCESS</a:t>
              </a:r>
              <a:r>
                <a:rPr b="1" lang="th-TH" sz="2000">
                  <a:solidFill>
                    <a:srgbClr val="EEECE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 </a:t>
              </a:r>
              <a:r>
                <a:rPr b="1" lang="th-TH" sz="1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→</a:t>
              </a:r>
              <a:r>
                <a:rPr b="1" lang="th-TH" sz="2000">
                  <a:solidFill>
                    <a:srgbClr val="EEECE1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 </a:t>
              </a:r>
              <a:r>
                <a:rPr b="1" lang="th-TH" sz="2000">
                  <a:solidFill>
                    <a:srgbClr val="CCECFF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OUTPUT</a:t>
              </a:r>
            </a:p>
          </p:txBody>
        </p:sp>
      </p:grpSp>
      <p:sp>
        <p:nvSpPr>
          <p:cNvPr id="935" name="Shape 935"/>
          <p:cNvSpPr txBox="1"/>
          <p:nvPr/>
        </p:nvSpPr>
        <p:spPr>
          <a:xfrm>
            <a:off x="3805237" y="2657475"/>
            <a:ext cx="1600199" cy="57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ภารกิจ</a:t>
            </a:r>
          </a:p>
        </p:txBody>
      </p:sp>
      <p:sp>
        <p:nvSpPr>
          <p:cNvPr id="936" name="Shape 936"/>
          <p:cNvSpPr txBox="1"/>
          <p:nvPr/>
        </p:nvSpPr>
        <p:spPr>
          <a:xfrm>
            <a:off x="214282" y="806450"/>
            <a:ext cx="8715436" cy="1631215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b="1" i="1" lang="th-TH" sz="2800">
                <a:solidFill>
                  <a:srgbClr val="953735"/>
                </a:solidFill>
                <a:latin typeface="Arial"/>
                <a:ea typeface="Arial"/>
                <a:cs typeface="Arial"/>
                <a:sym typeface="Arial"/>
              </a:rPr>
              <a:t>การติดตามประเมินผล</a:t>
            </a:r>
            <a:r>
              <a:rPr b="1" lang="th-TH" sz="2800">
                <a:solidFill>
                  <a:srgbClr val="953735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b="1" i="1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หมายถึง</a:t>
            </a: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กระบวนการประเมิน</a:t>
            </a:r>
            <a:r>
              <a:rPr b="1" i="1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คุณภาพการปฏิบัติงาน</a:t>
            </a: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และ</a:t>
            </a:r>
            <a:r>
              <a:rPr b="1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ประเมินประสิทธิผลของการควบคุมภายในที่กำหนดไว้อย่างต่อเนื่องและสม่ำเสมอ </a:t>
            </a: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เพื่อให้เกิดความมั่นใจว่า ระบบการควบคุมภายในที่กำหนดไว้มีความเพียงพอและเหมาะสม มีการปฏิบัติตามระบบการควบคุมภายในจริงข้อบกพร่องที่พบได้รับการแก้ไขอย่างเหมาะสมและทันเวลา</a:t>
            </a:r>
          </a:p>
        </p:txBody>
      </p:sp>
      <p:sp>
        <p:nvSpPr>
          <p:cNvPr id="937" name="Shape 937"/>
          <p:cNvSpPr/>
          <p:nvPr/>
        </p:nvSpPr>
        <p:spPr>
          <a:xfrm>
            <a:off x="468312" y="0"/>
            <a:ext cx="8991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การติดตามและประเมินผล  </a:t>
            </a:r>
            <a:r>
              <a:rPr b="1" lang="th-TH" sz="36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 Monitoring  and  Evaluation )</a:t>
            </a:r>
          </a:p>
        </p:txBody>
      </p:sp>
      <p:grpSp>
        <p:nvGrpSpPr>
          <p:cNvPr id="938" name="Shape 938"/>
          <p:cNvGrpSpPr/>
          <p:nvPr/>
        </p:nvGrpSpPr>
        <p:grpSpPr>
          <a:xfrm>
            <a:off x="250824" y="260350"/>
            <a:ext cx="504824" cy="396874"/>
            <a:chOff x="112" y="119"/>
            <a:chExt cx="317" cy="249"/>
          </a:xfrm>
        </p:grpSpPr>
        <p:pic>
          <p:nvPicPr>
            <p:cNvPr descr="BALBLINK" id="939" name="Shape 93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2" y="119"/>
              <a:ext cx="317" cy="2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40" name="Shape 940"/>
            <p:cNvSpPr txBox="1"/>
            <p:nvPr/>
          </p:nvSpPr>
          <p:spPr>
            <a:xfrm>
              <a:off x="158" y="119"/>
              <a:ext cx="272" cy="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00" rIns="91400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</a:p>
          </p:txBody>
        </p:sp>
      </p:grpSp>
      <p:grpSp>
        <p:nvGrpSpPr>
          <p:cNvPr id="941" name="Shape 941"/>
          <p:cNvGrpSpPr/>
          <p:nvPr/>
        </p:nvGrpSpPr>
        <p:grpSpPr>
          <a:xfrm>
            <a:off x="-142352" y="3500192"/>
            <a:ext cx="3537493" cy="3218354"/>
            <a:chOff x="193" y="2183"/>
            <a:chExt cx="2228" cy="2027"/>
          </a:xfrm>
        </p:grpSpPr>
        <p:pic>
          <p:nvPicPr>
            <p:cNvPr id="942" name="Shape 94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-2137077">
              <a:off x="327" y="2653"/>
              <a:ext cx="1960" cy="10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43" name="Shape 943"/>
            <p:cNvSpPr txBox="1"/>
            <p:nvPr/>
          </p:nvSpPr>
          <p:spPr>
            <a:xfrm rot="-1219388">
              <a:off x="516" y="2812"/>
              <a:ext cx="1704" cy="871"/>
            </a:xfrm>
            <a:prstGeom prst="rect">
              <a:avLst/>
            </a:prstGeom>
            <a:noFill/>
            <a:ln>
              <a:noFill/>
            </a:ln>
            <a:effectLst>
              <a:outerShdw blurRad="50799" rotWithShape="0" algn="tr" dir="81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ฝ่ายบริหารต้องจัดให้มีการ</a:t>
              </a: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ติดตามประเมินผลการ</a:t>
              </a: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ควบคุมภายใน</a:t>
              </a: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Shape 950"/>
          <p:cNvSpPr/>
          <p:nvPr/>
        </p:nvSpPr>
        <p:spPr>
          <a:xfrm>
            <a:off x="539552" y="404663"/>
            <a:ext cx="8280399" cy="2952750"/>
          </a:xfrm>
          <a:prstGeom prst="foldedCorner">
            <a:avLst>
              <a:gd fmla="val 12500" name="adj"/>
            </a:avLst>
          </a:prstGeom>
          <a:solidFill>
            <a:srgbClr val="B9FFDC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5400">
                <a:solidFill>
                  <a:srgbClr val="FF33CC"/>
                </a:solidFill>
                <a:latin typeface="Arial"/>
                <a:ea typeface="Arial"/>
                <a:cs typeface="Arial"/>
                <a:sym typeface="Arial"/>
              </a:rPr>
              <a:t>กระบวนการประเมินผล</a:t>
            </a:r>
          </a:p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5400">
                <a:solidFill>
                  <a:srgbClr val="FF33CC"/>
                </a:solidFill>
                <a:latin typeface="Arial"/>
                <a:ea typeface="Arial"/>
                <a:cs typeface="Arial"/>
                <a:sym typeface="Arial"/>
              </a:rPr>
              <a:t>เพื่อจัดทำรายงานการควบคุมภายใน</a:t>
            </a:r>
          </a:p>
        </p:txBody>
      </p:sp>
      <p:pic>
        <p:nvPicPr>
          <p:cNvPr descr="bd06670_" id="951" name="Shape 9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8312" y="4005262"/>
            <a:ext cx="8215312" cy="2133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Shape 958"/>
          <p:cNvSpPr/>
          <p:nvPr/>
        </p:nvSpPr>
        <p:spPr>
          <a:xfrm>
            <a:off x="285750" y="642937"/>
            <a:ext cx="8215312" cy="688975"/>
          </a:xfrm>
          <a:prstGeom prst="rect">
            <a:avLst/>
          </a:prstGeom>
        </p:spPr>
      </p:sp>
      <p:pic>
        <p:nvPicPr>
          <p:cNvPr descr="PE07132_" id="959" name="Shape 9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7250" y="6072187"/>
            <a:ext cx="7643812" cy="460374"/>
          </a:xfrm>
          <a:prstGeom prst="rect">
            <a:avLst/>
          </a:prstGeom>
          <a:noFill/>
          <a:ln>
            <a:noFill/>
          </a:ln>
        </p:spPr>
      </p:pic>
      <p:sp>
        <p:nvSpPr>
          <p:cNvPr id="960" name="Shape 960"/>
          <p:cNvSpPr/>
          <p:nvPr/>
        </p:nvSpPr>
        <p:spPr>
          <a:xfrm>
            <a:off x="0" y="2276872"/>
            <a:ext cx="1403647" cy="2880320"/>
          </a:xfrm>
          <a:prstGeom prst="homePlate">
            <a:avLst>
              <a:gd fmla="val 50000" name="adj"/>
            </a:avLst>
          </a:prstGeom>
          <a:solidFill>
            <a:srgbClr val="FFFF00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กำหนด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ผู้รับ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ผิดชอบ</a:t>
            </a:r>
          </a:p>
        </p:txBody>
      </p:sp>
      <p:sp>
        <p:nvSpPr>
          <p:cNvPr id="961" name="Shape 961"/>
          <p:cNvSpPr/>
          <p:nvPr/>
        </p:nvSpPr>
        <p:spPr>
          <a:xfrm>
            <a:off x="3059832" y="2348880"/>
            <a:ext cx="1656183" cy="2952328"/>
          </a:xfrm>
          <a:prstGeom prst="homePlate">
            <a:avLst>
              <a:gd fmla="val 50000" name="adj"/>
            </a:avLst>
          </a:prstGeom>
          <a:solidFill>
            <a:srgbClr val="FFFF00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ศึกษาและทำความเข้าใจโครงสร้างการควบคุมภายใน</a:t>
            </a:r>
          </a:p>
        </p:txBody>
      </p:sp>
      <p:sp>
        <p:nvSpPr>
          <p:cNvPr id="962" name="Shape 962"/>
          <p:cNvSpPr/>
          <p:nvPr/>
        </p:nvSpPr>
        <p:spPr>
          <a:xfrm>
            <a:off x="4619055" y="2276872"/>
            <a:ext cx="1584175" cy="3024335"/>
          </a:xfrm>
          <a:prstGeom prst="homePlate">
            <a:avLst>
              <a:gd fmla="val 50000" name="adj"/>
            </a:avLst>
          </a:prstGeom>
          <a:solidFill>
            <a:srgbClr val="FFFF00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จัดทำแผนการประเมินผล</a:t>
            </a:r>
          </a:p>
        </p:txBody>
      </p:sp>
      <p:sp>
        <p:nvSpPr>
          <p:cNvPr id="963" name="Shape 963"/>
          <p:cNvSpPr/>
          <p:nvPr/>
        </p:nvSpPr>
        <p:spPr>
          <a:xfrm>
            <a:off x="6156176" y="2348880"/>
            <a:ext cx="1656183" cy="3024335"/>
          </a:xfrm>
          <a:prstGeom prst="homePlate">
            <a:avLst>
              <a:gd fmla="val 50000" name="adj"/>
            </a:avLst>
          </a:prstGeom>
          <a:solidFill>
            <a:srgbClr val="FFFF00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ดำเนิน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การประเมินผลการควบคุมภายใน</a:t>
            </a:r>
          </a:p>
        </p:txBody>
      </p:sp>
      <p:sp>
        <p:nvSpPr>
          <p:cNvPr id="964" name="Shape 964"/>
          <p:cNvSpPr/>
          <p:nvPr/>
        </p:nvSpPr>
        <p:spPr>
          <a:xfrm>
            <a:off x="7775847" y="2276872"/>
            <a:ext cx="1368151" cy="3096343"/>
          </a:xfrm>
          <a:prstGeom prst="homePlate">
            <a:avLst>
              <a:gd fmla="val 50000" name="adj"/>
            </a:avLst>
          </a:prstGeom>
          <a:solidFill>
            <a:srgbClr val="FFFF00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สรุปผลการประเมินและจัดทำเอกสารการประเมิน</a:t>
            </a:r>
          </a:p>
        </p:txBody>
      </p:sp>
      <p:sp>
        <p:nvSpPr>
          <p:cNvPr id="965" name="Shape 965"/>
          <p:cNvSpPr/>
          <p:nvPr/>
        </p:nvSpPr>
        <p:spPr>
          <a:xfrm>
            <a:off x="1403648" y="2276872"/>
            <a:ext cx="1800199" cy="2952328"/>
          </a:xfrm>
          <a:prstGeom prst="homePlate">
            <a:avLst>
              <a:gd fmla="val 50000" name="adj"/>
            </a:avLst>
          </a:prstGeom>
          <a:solidFill>
            <a:srgbClr val="FFFF00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กำหนดขอบเขตและวัตถุประสงค์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ของการประเมิน</a:t>
            </a:r>
          </a:p>
        </p:txBody>
      </p:sp>
      <p:sp>
        <p:nvSpPr>
          <p:cNvPr id="966" name="Shape 966"/>
          <p:cNvSpPr txBox="1"/>
          <p:nvPr/>
        </p:nvSpPr>
        <p:spPr>
          <a:xfrm>
            <a:off x="110236" y="548679"/>
            <a:ext cx="8964488" cy="769441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การวางแผนและดำเนินการประเมินผลการควบคุมภายใน</a:t>
            </a:r>
          </a:p>
        </p:txBody>
      </p:sp>
      <p:sp>
        <p:nvSpPr>
          <p:cNvPr id="967" name="Shape 967"/>
          <p:cNvSpPr txBox="1"/>
          <p:nvPr/>
        </p:nvSpPr>
        <p:spPr>
          <a:xfrm>
            <a:off x="1331640" y="1556791"/>
            <a:ext cx="2159565" cy="523219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ระดับหน่วยรับตรวจ</a:t>
            </a:r>
          </a:p>
        </p:txBody>
      </p:sp>
      <p:sp>
        <p:nvSpPr>
          <p:cNvPr id="968" name="Shape 968"/>
          <p:cNvSpPr txBox="1"/>
          <p:nvPr/>
        </p:nvSpPr>
        <p:spPr>
          <a:xfrm>
            <a:off x="5436096" y="1556791"/>
            <a:ext cx="1975220" cy="523219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ระดับส่วนงานย่อย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Shape 975"/>
          <p:cNvSpPr/>
          <p:nvPr/>
        </p:nvSpPr>
        <p:spPr>
          <a:xfrm>
            <a:off x="285719" y="142852"/>
            <a:ext cx="5715039" cy="1015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กำหนดผู้รับผิดชอบ</a:t>
            </a:r>
          </a:p>
        </p:txBody>
      </p:sp>
      <p:sp>
        <p:nvSpPr>
          <p:cNvPr id="976" name="Shape 976"/>
          <p:cNvSpPr/>
          <p:nvPr/>
        </p:nvSpPr>
        <p:spPr>
          <a:xfrm>
            <a:off x="250825" y="1143000"/>
            <a:ext cx="8713788" cy="1366838"/>
          </a:xfrm>
          <a:prstGeom prst="flowChartPreparation">
            <a:avLst/>
          </a:prstGeom>
          <a:solidFill>
            <a:srgbClr val="006600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rgbClr val="FFFF66"/>
                </a:solidFill>
                <a:latin typeface="Arial"/>
                <a:ea typeface="Arial"/>
                <a:cs typeface="Arial"/>
                <a:sym typeface="Arial"/>
              </a:rPr>
              <a:t>ผู้บริหารสูงสุด มีหน้าที่</a:t>
            </a:r>
          </a:p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rgbClr val="FFFF66"/>
                </a:solidFill>
                <a:latin typeface="Arial"/>
                <a:ea typeface="Arial"/>
                <a:cs typeface="Arial"/>
                <a:sym typeface="Arial"/>
              </a:rPr>
              <a:t>พิจารณาผลการประเมินระดับหน่วยรับตรวจ(ปอ.)</a:t>
            </a:r>
          </a:p>
        </p:txBody>
      </p:sp>
      <p:sp>
        <p:nvSpPr>
          <p:cNvPr id="977" name="Shape 977"/>
          <p:cNvSpPr/>
          <p:nvPr/>
        </p:nvSpPr>
        <p:spPr>
          <a:xfrm>
            <a:off x="0" y="3213100"/>
            <a:ext cx="3059113" cy="3384550"/>
          </a:xfrm>
          <a:prstGeom prst="flowChartProcess">
            <a:avLst/>
          </a:prstGeom>
          <a:solidFill>
            <a:srgbClr val="CCFFCC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เจ้าหน้าที่ระดับอาวุโส/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คณะทำงาน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อำนวยการและประสานงาน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จัดทำแผนการประเมิน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ติดตามการประเมิน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สรุปภาพรวม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จัดทำรายงานระดับองค์กร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    (ปอ. 2 , 3 , 1)</a:t>
            </a:r>
          </a:p>
        </p:txBody>
      </p:sp>
      <p:sp>
        <p:nvSpPr>
          <p:cNvPr id="978" name="Shape 978"/>
          <p:cNvSpPr/>
          <p:nvPr/>
        </p:nvSpPr>
        <p:spPr>
          <a:xfrm>
            <a:off x="3203575" y="3213100"/>
            <a:ext cx="3024188" cy="3384550"/>
          </a:xfrm>
          <a:prstGeom prst="flowChartProcess">
            <a:avLst/>
          </a:prstGeom>
          <a:solidFill>
            <a:srgbClr val="FFFFCC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ผู้บริหารระดับส่วนงานย่อยและ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ผู้ปฏิบัติงานในส่วนงานย่อย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ประเมินการควบคุม (CSA)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ติดตามผลการประเมิน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สรุปผลการประเมิน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จัดทำรายงานระดับ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    ส่วนงานย่อย</a:t>
            </a:r>
          </a:p>
          <a:p>
            <a:pPr indent="-265113" lvl="0" marL="265113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    (ปย. 1 , 2)</a:t>
            </a:r>
          </a:p>
        </p:txBody>
      </p:sp>
      <p:sp>
        <p:nvSpPr>
          <p:cNvPr id="979" name="Shape 979"/>
          <p:cNvSpPr/>
          <p:nvPr/>
        </p:nvSpPr>
        <p:spPr>
          <a:xfrm>
            <a:off x="6372225" y="3213100"/>
            <a:ext cx="2771775" cy="3384550"/>
          </a:xfrm>
          <a:prstGeom prst="flowChartProcess">
            <a:avLst/>
          </a:prstGeom>
          <a:solidFill>
            <a:srgbClr val="FFCC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185738" lvl="0" marL="185738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ผู้ตรวจสอบภายใน</a:t>
            </a:r>
          </a:p>
          <a:p>
            <a:pPr indent="-185738" lvl="0" marL="185738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ประเมินการควบคุม</a:t>
            </a:r>
          </a:p>
          <a:p>
            <a:pPr indent="-185738" lvl="0" marL="185738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    (CSA)</a:t>
            </a:r>
          </a:p>
          <a:p>
            <a:pPr indent="-185738" lvl="0" marL="185738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 startAt="2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สอบทานการประเมิน</a:t>
            </a:r>
          </a:p>
          <a:p>
            <a:pPr indent="-185738" lvl="0" marL="185738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 startAt="2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สอบทานรายงาน</a:t>
            </a:r>
          </a:p>
          <a:p>
            <a:pPr indent="-185738" lvl="0" marL="185738" marR="0" rtl="0" algn="l">
              <a:spcBef>
                <a:spcPts val="0"/>
              </a:spcBef>
              <a:spcAft>
                <a:spcPts val="0"/>
              </a:spcAft>
              <a:buClr>
                <a:srgbClr val="663300"/>
              </a:buClr>
              <a:buSzPct val="100000"/>
              <a:buFont typeface="Arial"/>
              <a:buAutoNum type="arabicPeriod" startAt="2"/>
            </a:pPr>
            <a:r>
              <a:rPr b="1" lang="th-TH" sz="2400">
                <a:solidFill>
                  <a:srgbClr val="663300"/>
                </a:solidFill>
                <a:latin typeface="Arial"/>
                <a:ea typeface="Arial"/>
                <a:cs typeface="Arial"/>
                <a:sym typeface="Arial"/>
              </a:rPr>
              <a:t>จัดทำรายงานแบบ ปส.</a:t>
            </a:r>
          </a:p>
        </p:txBody>
      </p:sp>
      <p:cxnSp>
        <p:nvCxnSpPr>
          <p:cNvPr id="980" name="Shape 980"/>
          <p:cNvCxnSpPr/>
          <p:nvPr/>
        </p:nvCxnSpPr>
        <p:spPr>
          <a:xfrm flipH="1">
            <a:off x="1530462" y="2492375"/>
            <a:ext cx="3186000" cy="720599"/>
          </a:xfrm>
          <a:prstGeom prst="bentConnector3">
            <a:avLst>
              <a:gd fmla="val 0" name="adj1"/>
            </a:avLst>
          </a:prstGeom>
          <a:noFill/>
          <a:ln cap="flat" cmpd="sng" w="76200">
            <a:solidFill>
              <a:srgbClr val="FFC000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981" name="Shape 981"/>
          <p:cNvCxnSpPr/>
          <p:nvPr/>
        </p:nvCxnSpPr>
        <p:spPr>
          <a:xfrm>
            <a:off x="4716462" y="2852738"/>
            <a:ext cx="0" cy="360362"/>
          </a:xfrm>
          <a:prstGeom prst="straightConnector1">
            <a:avLst/>
          </a:prstGeom>
          <a:noFill/>
          <a:ln cap="flat" cmpd="sng" w="76200">
            <a:solidFill>
              <a:srgbClr val="FFC0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982" name="Shape 982"/>
          <p:cNvCxnSpPr/>
          <p:nvPr/>
        </p:nvCxnSpPr>
        <p:spPr>
          <a:xfrm>
            <a:off x="4716462" y="2852738"/>
            <a:ext cx="3041700" cy="360299"/>
          </a:xfrm>
          <a:prstGeom prst="bentConnector2">
            <a:avLst/>
          </a:prstGeom>
          <a:noFill/>
          <a:ln cap="flat" cmpd="sng" w="76200">
            <a:solidFill>
              <a:srgbClr val="FFC000"/>
            </a:solidFill>
            <a:prstDash val="solid"/>
            <a:miter/>
            <a:headEnd len="med" w="med" type="none"/>
            <a:tailEnd len="lg" w="lg" type="triangle"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Shape 989"/>
          <p:cNvSpPr/>
          <p:nvPr/>
        </p:nvSpPr>
        <p:spPr>
          <a:xfrm>
            <a:off x="0" y="1125537"/>
            <a:ext cx="6156324" cy="2951161"/>
          </a:xfrm>
          <a:prstGeom prst="downArrowCallout">
            <a:avLst>
              <a:gd fmla="val 19747" name="adj1"/>
              <a:gd fmla="val 50632" name="adj2"/>
              <a:gd fmla="val 16685" name="adj3"/>
              <a:gd fmla="val 72648" name="adj4"/>
            </a:avLst>
          </a:prstGeom>
          <a:solidFill>
            <a:srgbClr val="FFFF00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2.1 การประเมินผลระบบควบคุมภายใน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จะดำเนินการทุกระบบทั้งหน่วยงาน หรือ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จะประเมินผลเฉพาะบางส่วนงานที่มีความ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เสี่ยงสูงซึ่งส่งผลกระทบต่อหน่วยงานเป็นอย่างมาก</a:t>
            </a:r>
          </a:p>
        </p:txBody>
      </p:sp>
      <p:sp>
        <p:nvSpPr>
          <p:cNvPr id="990" name="Shape 990"/>
          <p:cNvSpPr/>
          <p:nvPr/>
        </p:nvSpPr>
        <p:spPr>
          <a:xfrm>
            <a:off x="428625" y="214312"/>
            <a:ext cx="8462963" cy="72072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336699"/>
                </a:solidFill>
                <a:latin typeface="Arial"/>
              </a:rPr>
              <a:t>                                          </a:t>
            </a:r>
          </a:p>
        </p:txBody>
      </p:sp>
      <p:sp>
        <p:nvSpPr>
          <p:cNvPr id="991" name="Shape 991"/>
          <p:cNvSpPr/>
          <p:nvPr/>
        </p:nvSpPr>
        <p:spPr>
          <a:xfrm>
            <a:off x="6156325" y="1700213"/>
            <a:ext cx="2987675" cy="4681536"/>
          </a:xfrm>
          <a:prstGeom prst="chevron">
            <a:avLst>
              <a:gd fmla="val 17176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2.3 คณะผู้ประเมิน</a:t>
            </a:r>
          </a:p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ร่วมประชุม</a:t>
            </a:r>
          </a:p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และนำเสนอ</a:t>
            </a:r>
          </a:p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ผู้บริหาร</a:t>
            </a:r>
          </a:p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ให้ความเห็นชอบ</a:t>
            </a:r>
          </a:p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ก่อนดำเนินการ</a:t>
            </a:r>
          </a:p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ในขั้นตอนต่อไป</a:t>
            </a:r>
          </a:p>
        </p:txBody>
      </p:sp>
      <p:sp>
        <p:nvSpPr>
          <p:cNvPr id="992" name="Shape 992"/>
          <p:cNvSpPr txBox="1"/>
          <p:nvPr/>
        </p:nvSpPr>
        <p:spPr>
          <a:xfrm>
            <a:off x="107950" y="188913"/>
            <a:ext cx="8893175" cy="701674"/>
          </a:xfrm>
          <a:prstGeom prst="rect">
            <a:avLst/>
          </a:prstGeom>
          <a:solidFill>
            <a:srgbClr val="FAD8CB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กำหนดขอบเขตและวัตถุประสงค์ของการประเมิน</a:t>
            </a:r>
          </a:p>
        </p:txBody>
      </p:sp>
      <p:sp>
        <p:nvSpPr>
          <p:cNvPr id="993" name="Shape 993"/>
          <p:cNvSpPr/>
          <p:nvPr/>
        </p:nvSpPr>
        <p:spPr>
          <a:xfrm>
            <a:off x="107950" y="4076700"/>
            <a:ext cx="6192837" cy="2636838"/>
          </a:xfrm>
          <a:prstGeom prst="rightArrowCallout">
            <a:avLst>
              <a:gd fmla="val 34380" name="adj1"/>
              <a:gd fmla="val 28931" name="adj2"/>
              <a:gd fmla="val 61726" name="adj3"/>
              <a:gd fmla="val 69380" name="adj4"/>
            </a:avLst>
          </a:prstGeom>
          <a:solidFill>
            <a:srgbClr val="00B050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2.2 กำหนดวัตถุประสงค์ของการ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ประเมินว่าจะมุ่งประเมินในเรื่องใด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ตามวัตถุประสงค์ของการควบคุมภายใน 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(3 วัตถุประสงค์ : O F C)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Shape 999"/>
          <p:cNvSpPr txBox="1"/>
          <p:nvPr/>
        </p:nvSpPr>
        <p:spPr>
          <a:xfrm>
            <a:off x="2895600" y="4692650"/>
            <a:ext cx="184149" cy="519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0" name="Shape 1000"/>
          <p:cNvSpPr/>
          <p:nvPr/>
        </p:nvSpPr>
        <p:spPr>
          <a:xfrm>
            <a:off x="357158" y="214289"/>
            <a:ext cx="821533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800">
                <a:solidFill>
                  <a:srgbClr val="482222"/>
                </a:solidFill>
                <a:latin typeface="Arial"/>
                <a:ea typeface="Arial"/>
                <a:cs typeface="Arial"/>
                <a:sym typeface="Arial"/>
              </a:rPr>
              <a:t>   โครงสร้างการแบ่งงานภายในของโรงพยาบาล</a:t>
            </a:r>
          </a:p>
        </p:txBody>
      </p:sp>
      <p:sp>
        <p:nvSpPr>
          <p:cNvPr id="1001" name="Shape 1001"/>
          <p:cNvSpPr txBox="1"/>
          <p:nvPr/>
        </p:nvSpPr>
        <p:spPr>
          <a:xfrm>
            <a:off x="2484438" y="1628775"/>
            <a:ext cx="3903661" cy="70167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โรงพยาบาล.........................</a:t>
            </a:r>
          </a:p>
        </p:txBody>
      </p:sp>
      <p:sp>
        <p:nvSpPr>
          <p:cNvPr id="1002" name="Shape 1002"/>
          <p:cNvSpPr txBox="1"/>
          <p:nvPr/>
        </p:nvSpPr>
        <p:spPr>
          <a:xfrm>
            <a:off x="0" y="3000375"/>
            <a:ext cx="1217613" cy="39687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กลุ่มอำนวยการ</a:t>
            </a:r>
          </a:p>
        </p:txBody>
      </p:sp>
      <p:sp>
        <p:nvSpPr>
          <p:cNvPr id="1003" name="Shape 1003"/>
          <p:cNvSpPr txBox="1"/>
          <p:nvPr/>
        </p:nvSpPr>
        <p:spPr>
          <a:xfrm>
            <a:off x="1619250" y="2997200"/>
            <a:ext cx="1317624" cy="39687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กลุ่มการพยาบาล</a:t>
            </a:r>
          </a:p>
        </p:txBody>
      </p:sp>
      <p:sp>
        <p:nvSpPr>
          <p:cNvPr id="1004" name="Shape 1004"/>
          <p:cNvSpPr txBox="1"/>
          <p:nvPr/>
        </p:nvSpPr>
        <p:spPr>
          <a:xfrm>
            <a:off x="3635375" y="2997200"/>
            <a:ext cx="1516063" cy="39687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กลุ่มเวชกรรมสังคม</a:t>
            </a:r>
          </a:p>
        </p:txBody>
      </p:sp>
      <p:sp>
        <p:nvSpPr>
          <p:cNvPr id="1005" name="Shape 1005"/>
          <p:cNvSpPr txBox="1"/>
          <p:nvPr/>
        </p:nvSpPr>
        <p:spPr>
          <a:xfrm>
            <a:off x="5435600" y="2997200"/>
            <a:ext cx="1897062" cy="39687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กลุ่มบริการทางการแพทย์</a:t>
            </a:r>
          </a:p>
        </p:txBody>
      </p:sp>
      <p:sp>
        <p:nvSpPr>
          <p:cNvPr id="1006" name="Shape 1006"/>
          <p:cNvSpPr txBox="1"/>
          <p:nvPr/>
        </p:nvSpPr>
        <p:spPr>
          <a:xfrm>
            <a:off x="7454900" y="2997200"/>
            <a:ext cx="1681163" cy="39687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algn="ctr" dir="5400000" dist="27939">
              <a:srgbClr val="000000">
                <a:alpha val="31764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กลุ่มเวชศาสตร์ฉุกเฉิน</a:t>
            </a:r>
          </a:p>
        </p:txBody>
      </p:sp>
      <p:cxnSp>
        <p:nvCxnSpPr>
          <p:cNvPr id="1007" name="Shape 1007"/>
          <p:cNvCxnSpPr/>
          <p:nvPr/>
        </p:nvCxnSpPr>
        <p:spPr>
          <a:xfrm>
            <a:off x="785812" y="2714625"/>
            <a:ext cx="7561261" cy="0"/>
          </a:xfrm>
          <a:prstGeom prst="straightConnector1">
            <a:avLst/>
          </a:prstGeom>
          <a:noFill/>
          <a:ln cap="flat" cmpd="sng" w="38100">
            <a:solidFill>
              <a:srgbClr val="8E888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8" name="Shape 1008"/>
          <p:cNvCxnSpPr/>
          <p:nvPr/>
        </p:nvCxnSpPr>
        <p:spPr>
          <a:xfrm>
            <a:off x="4572000" y="2349500"/>
            <a:ext cx="0" cy="647700"/>
          </a:xfrm>
          <a:prstGeom prst="straightConnector1">
            <a:avLst/>
          </a:prstGeom>
          <a:noFill/>
          <a:ln cap="flat" cmpd="sng" w="38100">
            <a:solidFill>
              <a:srgbClr val="8E888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9" name="Shape 1009"/>
          <p:cNvCxnSpPr/>
          <p:nvPr/>
        </p:nvCxnSpPr>
        <p:spPr>
          <a:xfrm>
            <a:off x="755650" y="2708275"/>
            <a:ext cx="0" cy="288925"/>
          </a:xfrm>
          <a:prstGeom prst="straightConnector1">
            <a:avLst/>
          </a:prstGeom>
          <a:noFill/>
          <a:ln cap="flat" cmpd="sng" w="38100">
            <a:solidFill>
              <a:srgbClr val="8E888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0" name="Shape 1010"/>
          <p:cNvCxnSpPr/>
          <p:nvPr/>
        </p:nvCxnSpPr>
        <p:spPr>
          <a:xfrm>
            <a:off x="2484438" y="2708275"/>
            <a:ext cx="0" cy="288925"/>
          </a:xfrm>
          <a:prstGeom prst="straightConnector1">
            <a:avLst/>
          </a:prstGeom>
          <a:noFill/>
          <a:ln cap="flat" cmpd="sng" w="38100">
            <a:solidFill>
              <a:srgbClr val="807A7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1" name="Shape 1011"/>
          <p:cNvCxnSpPr/>
          <p:nvPr/>
        </p:nvCxnSpPr>
        <p:spPr>
          <a:xfrm>
            <a:off x="6372225" y="2708275"/>
            <a:ext cx="0" cy="288925"/>
          </a:xfrm>
          <a:prstGeom prst="straightConnector1">
            <a:avLst/>
          </a:prstGeom>
          <a:noFill/>
          <a:ln cap="flat" cmpd="sng" w="38100">
            <a:solidFill>
              <a:srgbClr val="807A7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2" name="Shape 1012"/>
          <p:cNvCxnSpPr/>
          <p:nvPr/>
        </p:nvCxnSpPr>
        <p:spPr>
          <a:xfrm>
            <a:off x="8316913" y="2708275"/>
            <a:ext cx="0" cy="288925"/>
          </a:xfrm>
          <a:prstGeom prst="straightConnector1">
            <a:avLst/>
          </a:prstGeom>
          <a:noFill/>
          <a:ln cap="flat" cmpd="sng" w="38100">
            <a:solidFill>
              <a:srgbClr val="807A7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3" name="Shape 1013"/>
          <p:cNvCxnSpPr/>
          <p:nvPr/>
        </p:nvCxnSpPr>
        <p:spPr>
          <a:xfrm>
            <a:off x="179388" y="3429000"/>
            <a:ext cx="0" cy="3024188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4" name="Shape 1014"/>
          <p:cNvCxnSpPr/>
          <p:nvPr/>
        </p:nvCxnSpPr>
        <p:spPr>
          <a:xfrm>
            <a:off x="179388" y="3787775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5" name="Shape 1015"/>
          <p:cNvCxnSpPr/>
          <p:nvPr/>
        </p:nvCxnSpPr>
        <p:spPr>
          <a:xfrm>
            <a:off x="179388" y="4292600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16" name="Shape 1016"/>
          <p:cNvSpPr txBox="1"/>
          <p:nvPr/>
        </p:nvSpPr>
        <p:spPr>
          <a:xfrm>
            <a:off x="285750" y="3500437"/>
            <a:ext cx="1557337" cy="31972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งานบริหารทั่วไป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งานการเงิน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งานพัสดุ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งานบุคลากร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สวัสดิการสังคม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แผนและยุทธศาสตร์</a:t>
            </a:r>
          </a:p>
        </p:txBody>
      </p:sp>
      <p:sp>
        <p:nvSpPr>
          <p:cNvPr id="1017" name="Shape 1017"/>
          <p:cNvSpPr txBox="1"/>
          <p:nvPr/>
        </p:nvSpPr>
        <p:spPr>
          <a:xfrm>
            <a:off x="1763713" y="3557587"/>
            <a:ext cx="2492374" cy="3267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งานผู้ป่วยใน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งานผู้ป่วยนอก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งานผู้ป่วยอุบัติเหตุ/ฉุกเฉิน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งานวิสัญญีพยาบาล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งานห้องคลอด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งานห้องผ่าตัด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งานงานป้องกันควบคุมการติดชื้อ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งานจ่ายกลาง</a:t>
            </a:r>
          </a:p>
        </p:txBody>
      </p:sp>
      <p:sp>
        <p:nvSpPr>
          <p:cNvPr id="1018" name="Shape 1018"/>
          <p:cNvSpPr txBox="1"/>
          <p:nvPr/>
        </p:nvSpPr>
        <p:spPr>
          <a:xfrm>
            <a:off x="3643312" y="3500437"/>
            <a:ext cx="1863725" cy="2289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งานรักษาพยาบาลชุมชน</a:t>
            </a:r>
          </a:p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งานส่งเสริมป้องกัน</a:t>
            </a:r>
          </a:p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งานบริการสุขภาพชุมชน</a:t>
            </a:r>
          </a:p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74211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9" name="Shape 1019"/>
          <p:cNvSpPr txBox="1"/>
          <p:nvPr/>
        </p:nvSpPr>
        <p:spPr>
          <a:xfrm>
            <a:off x="5724525" y="3355975"/>
            <a:ext cx="1447800" cy="24098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งานทันตกรรม</a:t>
            </a:r>
          </a:p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งานเภสัชกรรม</a:t>
            </a:r>
          </a:p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งานรังสีวิทยา</a:t>
            </a:r>
          </a:p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งานเวชกรรมฟื้นฟู</a:t>
            </a:r>
          </a:p>
        </p:txBody>
      </p:sp>
      <p:sp>
        <p:nvSpPr>
          <p:cNvPr id="1020" name="Shape 1020"/>
          <p:cNvSpPr txBox="1"/>
          <p:nvPr/>
        </p:nvSpPr>
        <p:spPr>
          <a:xfrm>
            <a:off x="7654925" y="3429000"/>
            <a:ext cx="1331913" cy="23177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อายุรกรรม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ศัลยกรรม</a:t>
            </a:r>
          </a:p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สูติขนรีเวชกรรม</a:t>
            </a: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จักษุ</a:t>
            </a: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โสต ศอ นาสิก</a:t>
            </a:r>
          </a:p>
        </p:txBody>
      </p:sp>
      <p:cxnSp>
        <p:nvCxnSpPr>
          <p:cNvPr id="1021" name="Shape 1021"/>
          <p:cNvCxnSpPr/>
          <p:nvPr/>
        </p:nvCxnSpPr>
        <p:spPr>
          <a:xfrm>
            <a:off x="179388" y="5372100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2" name="Shape 1022"/>
          <p:cNvCxnSpPr/>
          <p:nvPr/>
        </p:nvCxnSpPr>
        <p:spPr>
          <a:xfrm>
            <a:off x="179388" y="5876925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3" name="Shape 1023"/>
          <p:cNvCxnSpPr/>
          <p:nvPr/>
        </p:nvCxnSpPr>
        <p:spPr>
          <a:xfrm>
            <a:off x="179388" y="4868862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4" name="Shape 1024"/>
          <p:cNvCxnSpPr/>
          <p:nvPr/>
        </p:nvCxnSpPr>
        <p:spPr>
          <a:xfrm>
            <a:off x="1692275" y="3429000"/>
            <a:ext cx="0" cy="316865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5" name="Shape 1025"/>
          <p:cNvCxnSpPr/>
          <p:nvPr/>
        </p:nvCxnSpPr>
        <p:spPr>
          <a:xfrm>
            <a:off x="1711325" y="3806825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6" name="Shape 1026"/>
          <p:cNvCxnSpPr/>
          <p:nvPr/>
        </p:nvCxnSpPr>
        <p:spPr>
          <a:xfrm>
            <a:off x="1692275" y="4221162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7" name="Shape 1027"/>
          <p:cNvCxnSpPr/>
          <p:nvPr/>
        </p:nvCxnSpPr>
        <p:spPr>
          <a:xfrm>
            <a:off x="1692275" y="4581525"/>
            <a:ext cx="144462" cy="1587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8" name="Shape 1028"/>
          <p:cNvCxnSpPr/>
          <p:nvPr/>
        </p:nvCxnSpPr>
        <p:spPr>
          <a:xfrm>
            <a:off x="1692275" y="5013325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9" name="Shape 1029"/>
          <p:cNvCxnSpPr/>
          <p:nvPr/>
        </p:nvCxnSpPr>
        <p:spPr>
          <a:xfrm>
            <a:off x="3851275" y="3429000"/>
            <a:ext cx="0" cy="1512888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0" name="Shape 1030"/>
          <p:cNvCxnSpPr/>
          <p:nvPr/>
        </p:nvCxnSpPr>
        <p:spPr>
          <a:xfrm>
            <a:off x="3851275" y="3787775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1" name="Shape 1031"/>
          <p:cNvCxnSpPr/>
          <p:nvPr/>
        </p:nvCxnSpPr>
        <p:spPr>
          <a:xfrm>
            <a:off x="3851275" y="4364037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2" name="Shape 1032"/>
          <p:cNvCxnSpPr/>
          <p:nvPr/>
        </p:nvCxnSpPr>
        <p:spPr>
          <a:xfrm>
            <a:off x="3851275" y="4940300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3" name="Shape 1033"/>
          <p:cNvCxnSpPr/>
          <p:nvPr/>
        </p:nvCxnSpPr>
        <p:spPr>
          <a:xfrm>
            <a:off x="5651500" y="3429000"/>
            <a:ext cx="0" cy="2087562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4" name="Shape 1034"/>
          <p:cNvCxnSpPr/>
          <p:nvPr/>
        </p:nvCxnSpPr>
        <p:spPr>
          <a:xfrm>
            <a:off x="7596188" y="3429000"/>
            <a:ext cx="0" cy="2087562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5" name="Shape 1035"/>
          <p:cNvCxnSpPr/>
          <p:nvPr/>
        </p:nvCxnSpPr>
        <p:spPr>
          <a:xfrm>
            <a:off x="5651500" y="3787775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6" name="Shape 1036"/>
          <p:cNvCxnSpPr/>
          <p:nvPr/>
        </p:nvCxnSpPr>
        <p:spPr>
          <a:xfrm>
            <a:off x="5651500" y="4364037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7" name="Shape 1037"/>
          <p:cNvCxnSpPr/>
          <p:nvPr/>
        </p:nvCxnSpPr>
        <p:spPr>
          <a:xfrm>
            <a:off x="5651500" y="4940300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8" name="Shape 1038"/>
          <p:cNvCxnSpPr/>
          <p:nvPr/>
        </p:nvCxnSpPr>
        <p:spPr>
          <a:xfrm>
            <a:off x="5651500" y="5516562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9" name="Shape 1039"/>
          <p:cNvCxnSpPr/>
          <p:nvPr/>
        </p:nvCxnSpPr>
        <p:spPr>
          <a:xfrm>
            <a:off x="7596188" y="3716337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0" name="Shape 1040"/>
          <p:cNvCxnSpPr/>
          <p:nvPr/>
        </p:nvCxnSpPr>
        <p:spPr>
          <a:xfrm>
            <a:off x="7596188" y="4652962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1" name="Shape 1041"/>
          <p:cNvCxnSpPr/>
          <p:nvPr/>
        </p:nvCxnSpPr>
        <p:spPr>
          <a:xfrm>
            <a:off x="7596188" y="5516562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2" name="Shape 1042"/>
          <p:cNvCxnSpPr/>
          <p:nvPr/>
        </p:nvCxnSpPr>
        <p:spPr>
          <a:xfrm>
            <a:off x="7596188" y="5084762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3" name="Shape 1043"/>
          <p:cNvCxnSpPr/>
          <p:nvPr/>
        </p:nvCxnSpPr>
        <p:spPr>
          <a:xfrm>
            <a:off x="179388" y="6453187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4" name="Shape 1044"/>
          <p:cNvCxnSpPr/>
          <p:nvPr/>
        </p:nvCxnSpPr>
        <p:spPr>
          <a:xfrm>
            <a:off x="1692275" y="5445125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5" name="Shape 1045"/>
          <p:cNvCxnSpPr/>
          <p:nvPr/>
        </p:nvCxnSpPr>
        <p:spPr>
          <a:xfrm>
            <a:off x="2124075" y="5445125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6" name="Shape 1046"/>
          <p:cNvCxnSpPr/>
          <p:nvPr/>
        </p:nvCxnSpPr>
        <p:spPr>
          <a:xfrm>
            <a:off x="1692275" y="6597650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7" name="Shape 1047"/>
          <p:cNvCxnSpPr/>
          <p:nvPr/>
        </p:nvCxnSpPr>
        <p:spPr>
          <a:xfrm>
            <a:off x="1692275" y="5805487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8" name="Shape 1048"/>
          <p:cNvCxnSpPr/>
          <p:nvPr/>
        </p:nvCxnSpPr>
        <p:spPr>
          <a:xfrm>
            <a:off x="1692275" y="6237287"/>
            <a:ext cx="144462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49" name="Shape 1049"/>
          <p:cNvSpPr txBox="1"/>
          <p:nvPr/>
        </p:nvSpPr>
        <p:spPr>
          <a:xfrm>
            <a:off x="285750" y="3429000"/>
            <a:ext cx="1557337" cy="31972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งานบริหารทั่วไป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งานการเงิน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งานพัสดุ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งานบุคลากร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สวัสดิการสังคม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แผนและยุทธศาสตร์</a:t>
            </a:r>
          </a:p>
        </p:txBody>
      </p:sp>
      <p:sp>
        <p:nvSpPr>
          <p:cNvPr id="1050" name="Shape 1050"/>
          <p:cNvSpPr txBox="1"/>
          <p:nvPr/>
        </p:nvSpPr>
        <p:spPr>
          <a:xfrm>
            <a:off x="1571625" y="3590925"/>
            <a:ext cx="2492374" cy="3267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 งานผู้ป่วยใน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 งานผู้ป่วยนอก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 งานผู้ป่วยอุบัติเหตุ/ฉุกเฉิน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 งานวิสัญญีพยาบาล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 งานห้องคลอด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 งานห้องผ่าตัด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 งานงานป้องกันควบคุมการติดชื้อ</a:t>
            </a: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 งานจ่ายกลาง</a:t>
            </a:r>
          </a:p>
        </p:txBody>
      </p:sp>
      <p:sp>
        <p:nvSpPr>
          <p:cNvPr id="1051" name="Shape 1051"/>
          <p:cNvSpPr txBox="1"/>
          <p:nvPr/>
        </p:nvSpPr>
        <p:spPr>
          <a:xfrm>
            <a:off x="0" y="3500437"/>
            <a:ext cx="1557337" cy="31972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งานบริหารทั่วไป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งานการเงิน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งานพัสดุ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งานบุคลากร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สวัสดิการสังคม</a:t>
            </a:r>
          </a:p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742117"/>
                </a:solidFill>
                <a:latin typeface="Arial"/>
                <a:ea typeface="Arial"/>
                <a:cs typeface="Arial"/>
                <a:sym typeface="Arial"/>
              </a:rPr>
              <a:t>แผนและยุทธศาสตร์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Shape 1060"/>
          <p:cNvSpPr txBox="1"/>
          <p:nvPr/>
        </p:nvSpPr>
        <p:spPr>
          <a:xfrm>
            <a:off x="1042987" y="188913"/>
            <a:ext cx="6792911" cy="7016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000" rIns="180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การประเมินผลการควบคุมด้วยตนเอง</a:t>
            </a:r>
          </a:p>
        </p:txBody>
      </p:sp>
      <p:pic>
        <p:nvPicPr>
          <p:cNvPr id="1061" name="Shape 10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9098394">
            <a:off x="1704974" y="1031874"/>
            <a:ext cx="6503988" cy="2952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apook_33435" id="1062" name="Shape 10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1912" y="549275"/>
            <a:ext cx="6553200" cy="304799"/>
          </a:xfrm>
          <a:prstGeom prst="rect">
            <a:avLst/>
          </a:prstGeom>
          <a:noFill/>
          <a:ln>
            <a:noFill/>
          </a:ln>
        </p:spPr>
      </p:pic>
      <p:sp>
        <p:nvSpPr>
          <p:cNvPr id="1063" name="Shape 1063"/>
          <p:cNvSpPr txBox="1"/>
          <p:nvPr/>
        </p:nvSpPr>
        <p:spPr>
          <a:xfrm rot="-853008">
            <a:off x="2843212" y="1412874"/>
            <a:ext cx="5026025" cy="20415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การประเมินผลในลักษณะความร่วมมือกัน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ระหว่าง ผู้บริหารกับผู้ปฏิบัติงานที่มีส่วน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เกี่ยวข้องโดยตรงกับการปฏิบัติงานตามระบบ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การควบคุมภายในที่วางไว้</a:t>
            </a:r>
          </a:p>
        </p:txBody>
      </p:sp>
      <p:pic>
        <p:nvPicPr>
          <p:cNvPr descr="ARROWBAL" id="1064" name="Shape 10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1187" y="4292600"/>
            <a:ext cx="287337" cy="2397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RROWBAL" id="1065" name="Shape 106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1187" y="4797425"/>
            <a:ext cx="287337" cy="239712"/>
          </a:xfrm>
          <a:prstGeom prst="rect">
            <a:avLst/>
          </a:prstGeom>
          <a:noFill/>
          <a:ln>
            <a:noFill/>
          </a:ln>
        </p:spPr>
      </p:pic>
      <p:sp>
        <p:nvSpPr>
          <p:cNvPr id="1066" name="Shape 1066"/>
          <p:cNvSpPr txBox="1"/>
          <p:nvPr/>
        </p:nvSpPr>
        <p:spPr>
          <a:xfrm>
            <a:off x="971550" y="4149725"/>
            <a:ext cx="2827337" cy="20415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ผู้บริหาร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ผู้ปฏิบัติงาน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ของหน่วยงานที่ประเมิน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rgbClr val="3333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1wmf" id="1067" name="Shape 106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211167">
            <a:off x="4203699" y="3921125"/>
            <a:ext cx="4932362" cy="2252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type="title"/>
          </p:nvPr>
        </p:nvSpPr>
        <p:spPr>
          <a:xfrm>
            <a:off x="179511" y="260647"/>
            <a:ext cx="8784976" cy="1200744"/>
          </a:xfrm>
          <a:prstGeom prst="rect">
            <a:avLst/>
          </a:prstGeom>
          <a:solidFill>
            <a:srgbClr val="3399FF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br>
              <a:rPr b="1" i="0" lang="th-TH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th-TH" sz="3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1" i="0" lang="th-TH" sz="324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จำนวนเรื่องที่ สปน. ได้รับรายงาน </a:t>
            </a:r>
            <a:br>
              <a:rPr b="1" i="0" lang="th-TH" sz="324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1" i="0" lang="th-TH" sz="324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(จำแนกตามปีงบประมาณ)</a:t>
            </a:r>
          </a:p>
        </p:txBody>
      </p:sp>
      <p:pic>
        <p:nvPicPr>
          <p:cNvPr id="189" name="Shape 1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528" y="1628800"/>
            <a:ext cx="8640960" cy="5040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5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6" name="Shape 1076"/>
          <p:cNvGrpSpPr/>
          <p:nvPr/>
        </p:nvGrpSpPr>
        <p:grpSpPr>
          <a:xfrm>
            <a:off x="1806600" y="1343131"/>
            <a:ext cx="6228344" cy="5279289"/>
            <a:chOff x="979016" y="74371"/>
            <a:chExt cx="6228344" cy="5279289"/>
          </a:xfrm>
        </p:grpSpPr>
        <p:sp>
          <p:nvSpPr>
            <p:cNvPr id="1077" name="Shape 1077"/>
            <p:cNvSpPr/>
            <p:nvPr/>
          </p:nvSpPr>
          <p:spPr>
            <a:xfrm>
              <a:off x="3019641" y="74371"/>
              <a:ext cx="1892599" cy="1206400"/>
            </a:xfrm>
            <a:prstGeom prst="roundRect">
              <a:avLst>
                <a:gd fmla="val 16667" name="adj"/>
              </a:avLst>
            </a:prstGeom>
            <a:solidFill>
              <a:srgbClr val="D34614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78" name="Shape 1078"/>
            <p:cNvSpPr txBox="1"/>
            <p:nvPr/>
          </p:nvSpPr>
          <p:spPr>
            <a:xfrm>
              <a:off x="3019641" y="74371"/>
              <a:ext cx="1892599" cy="120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rIns="68575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CSA</a:t>
              </a:r>
            </a:p>
            <a:p>
              <a:pPr indent="0" lvl="0" marL="0" marR="0" rtl="0" algn="ctr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ประเมินการควบคุมด้วยตนเอง</a:t>
              </a:r>
            </a:p>
          </p:txBody>
        </p:sp>
        <p:sp>
          <p:nvSpPr>
            <p:cNvPr id="1079" name="Shape 1079"/>
            <p:cNvSpPr/>
            <p:nvPr/>
          </p:nvSpPr>
          <p:spPr>
            <a:xfrm>
              <a:off x="2753805" y="969933"/>
              <a:ext cx="4302036" cy="4302036"/>
            </a:xfrm>
            <a:custGeom>
              <a:pathLst>
                <a:path extrusionOk="0" h="120000" w="120000">
                  <a:moveTo>
                    <a:pt x="60489" y="1"/>
                  </a:moveTo>
                  <a:lnTo>
                    <a:pt x="60488" y="1"/>
                  </a:lnTo>
                  <a:cubicBezTo>
                    <a:pt x="69860" y="77"/>
                    <a:pt x="79084" y="2348"/>
                    <a:pt x="87420" y="6631"/>
                  </a:cubicBezTo>
                </a:path>
              </a:pathLst>
            </a:custGeom>
            <a:noFill/>
            <a:ln cap="flat" cmpd="sng" w="9525">
              <a:solidFill>
                <a:srgbClr val="D3461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80" name="Shape 1080"/>
            <p:cNvSpPr/>
            <p:nvPr/>
          </p:nvSpPr>
          <p:spPr>
            <a:xfrm>
              <a:off x="5373228" y="1212370"/>
              <a:ext cx="1655339" cy="1075971"/>
            </a:xfrm>
            <a:prstGeom prst="roundRect">
              <a:avLst>
                <a:gd fmla="val 16667" name="adj"/>
              </a:avLst>
            </a:prstGeom>
            <a:solidFill>
              <a:srgbClr val="D34614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81" name="Shape 1081"/>
            <p:cNvSpPr txBox="1"/>
            <p:nvPr/>
          </p:nvSpPr>
          <p:spPr>
            <a:xfrm>
              <a:off x="5373228" y="1212370"/>
              <a:ext cx="1655339" cy="10759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9050" lIns="99050" rIns="99050" tIns="9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วัตถุประสงค์ของงาน</a:t>
              </a:r>
            </a:p>
          </p:txBody>
        </p:sp>
        <p:sp>
          <p:nvSpPr>
            <p:cNvPr id="1082" name="Shape 1082"/>
            <p:cNvSpPr/>
            <p:nvPr/>
          </p:nvSpPr>
          <p:spPr>
            <a:xfrm>
              <a:off x="2228124" y="983309"/>
              <a:ext cx="4302036" cy="4302036"/>
            </a:xfrm>
            <a:custGeom>
              <a:pathLst>
                <a:path extrusionOk="0" h="120000" w="120000">
                  <a:moveTo>
                    <a:pt x="115263" y="36635"/>
                  </a:moveTo>
                  <a:lnTo>
                    <a:pt x="115263" y="36634"/>
                  </a:lnTo>
                  <a:cubicBezTo>
                    <a:pt x="118519" y="44337"/>
                    <a:pt x="120129" y="52635"/>
                    <a:pt x="119990" y="60996"/>
                  </a:cubicBezTo>
                </a:path>
              </a:pathLst>
            </a:custGeom>
            <a:noFill/>
            <a:ln cap="flat" cmpd="sng" w="9525">
              <a:solidFill>
                <a:srgbClr val="D3461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83" name="Shape 1083"/>
            <p:cNvSpPr/>
            <p:nvPr/>
          </p:nvSpPr>
          <p:spPr>
            <a:xfrm>
              <a:off x="5552021" y="3179132"/>
              <a:ext cx="1655339" cy="1075971"/>
            </a:xfrm>
            <a:prstGeom prst="roundRect">
              <a:avLst>
                <a:gd fmla="val 16667" name="adj"/>
              </a:avLst>
            </a:prstGeom>
            <a:solidFill>
              <a:srgbClr val="D34614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84" name="Shape 1084"/>
            <p:cNvSpPr txBox="1"/>
            <p:nvPr/>
          </p:nvSpPr>
          <p:spPr>
            <a:xfrm>
              <a:off x="5552021" y="3179132"/>
              <a:ext cx="1655339" cy="10759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9050" lIns="99050" rIns="99050" tIns="990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กระบวนการปฏิบัติงาน</a:t>
              </a:r>
            </a:p>
          </p:txBody>
        </p:sp>
        <p:sp>
          <p:nvSpPr>
            <p:cNvPr id="1085" name="Shape 1085"/>
            <p:cNvSpPr/>
            <p:nvPr/>
          </p:nvSpPr>
          <p:spPr>
            <a:xfrm>
              <a:off x="2067667" y="1051625"/>
              <a:ext cx="4302036" cy="4302036"/>
            </a:xfrm>
            <a:custGeom>
              <a:pathLst>
                <a:path extrusionOk="0" h="120000" w="120000">
                  <a:moveTo>
                    <a:pt x="111861" y="90172"/>
                  </a:moveTo>
                  <a:cubicBezTo>
                    <a:pt x="102822" y="105707"/>
                    <a:pt x="87296" y="116372"/>
                    <a:pt x="69552" y="119233"/>
                  </a:cubicBezTo>
                  <a:cubicBezTo>
                    <a:pt x="51808" y="122095"/>
                    <a:pt x="33716" y="116851"/>
                    <a:pt x="20253" y="104945"/>
                  </a:cubicBezTo>
                </a:path>
              </a:pathLst>
            </a:custGeom>
            <a:noFill/>
            <a:ln cap="flat" cmpd="sng" w="9525">
              <a:solidFill>
                <a:srgbClr val="D3461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86" name="Shape 1086"/>
            <p:cNvSpPr/>
            <p:nvPr/>
          </p:nvSpPr>
          <p:spPr>
            <a:xfrm>
              <a:off x="1260912" y="3715510"/>
              <a:ext cx="1655339" cy="1075971"/>
            </a:xfrm>
            <a:prstGeom prst="roundRect">
              <a:avLst>
                <a:gd fmla="val 16667" name="adj"/>
              </a:avLst>
            </a:prstGeom>
            <a:solidFill>
              <a:srgbClr val="D34614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87" name="Shape 1087"/>
            <p:cNvSpPr txBox="1"/>
            <p:nvPr/>
          </p:nvSpPr>
          <p:spPr>
            <a:xfrm>
              <a:off x="1260912" y="3715510"/>
              <a:ext cx="1655339" cy="10759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rIns="68575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ปัจจัยเสี่ยงที่ยังมีอยู่</a:t>
              </a:r>
            </a:p>
          </p:txBody>
        </p:sp>
        <p:sp>
          <p:nvSpPr>
            <p:cNvPr id="1088" name="Shape 1088"/>
            <p:cNvSpPr/>
            <p:nvPr/>
          </p:nvSpPr>
          <p:spPr>
            <a:xfrm>
              <a:off x="1646675" y="942936"/>
              <a:ext cx="4302036" cy="4302036"/>
            </a:xfrm>
            <a:custGeom>
              <a:pathLst>
                <a:path extrusionOk="0" h="120000" w="120000">
                  <a:moveTo>
                    <a:pt x="2469" y="77038"/>
                  </a:moveTo>
                  <a:lnTo>
                    <a:pt x="2469" y="77038"/>
                  </a:lnTo>
                  <a:cubicBezTo>
                    <a:pt x="-480" y="67079"/>
                    <a:pt x="-794" y="56525"/>
                    <a:pt x="1558" y="46409"/>
                  </a:cubicBezTo>
                </a:path>
              </a:pathLst>
            </a:custGeom>
            <a:noFill/>
            <a:ln cap="flat" cmpd="sng" w="9525">
              <a:solidFill>
                <a:srgbClr val="D3461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89" name="Shape 1089"/>
            <p:cNvSpPr/>
            <p:nvPr/>
          </p:nvSpPr>
          <p:spPr>
            <a:xfrm>
              <a:off x="979016" y="1519871"/>
              <a:ext cx="1655339" cy="1075971"/>
            </a:xfrm>
            <a:prstGeom prst="roundRect">
              <a:avLst>
                <a:gd fmla="val 16667" name="adj"/>
              </a:avLst>
            </a:prstGeom>
            <a:solidFill>
              <a:srgbClr val="D34614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90" name="Shape 1090"/>
            <p:cNvSpPr txBox="1"/>
            <p:nvPr/>
          </p:nvSpPr>
          <p:spPr>
            <a:xfrm>
              <a:off x="979016" y="1519871"/>
              <a:ext cx="1655339" cy="10759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rIns="68575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แผนปรับปรุงการควบคุม</a:t>
              </a:r>
            </a:p>
          </p:txBody>
        </p:sp>
        <p:sp>
          <p:nvSpPr>
            <p:cNvPr id="1091" name="Shape 1091"/>
            <p:cNvSpPr/>
            <p:nvPr/>
          </p:nvSpPr>
          <p:spPr>
            <a:xfrm>
              <a:off x="1584684" y="728691"/>
              <a:ext cx="4302036" cy="4302036"/>
            </a:xfrm>
            <a:custGeom>
              <a:pathLst>
                <a:path extrusionOk="0" h="120000" w="120000">
                  <a:moveTo>
                    <a:pt x="13716" y="21818"/>
                  </a:moveTo>
                  <a:lnTo>
                    <a:pt x="13716" y="21818"/>
                  </a:lnTo>
                  <a:cubicBezTo>
                    <a:pt x="20582" y="13494"/>
                    <a:pt x="29565" y="7177"/>
                    <a:pt x="39720" y="3530"/>
                  </a:cubicBezTo>
                </a:path>
              </a:pathLst>
            </a:custGeom>
            <a:noFill/>
            <a:ln cap="flat" cmpd="sng" w="9525">
              <a:solidFill>
                <a:srgbClr val="D34614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92" name="Shape 1092"/>
          <p:cNvGrpSpPr/>
          <p:nvPr/>
        </p:nvGrpSpPr>
        <p:grpSpPr>
          <a:xfrm>
            <a:off x="4499991" y="5445224"/>
            <a:ext cx="1334987" cy="867742"/>
            <a:chOff x="4416157" y="2536058"/>
            <a:chExt cx="1334987" cy="867742"/>
          </a:xfrm>
        </p:grpSpPr>
        <p:sp>
          <p:nvSpPr>
            <p:cNvPr id="1093" name="Shape 1093"/>
            <p:cNvSpPr/>
            <p:nvPr/>
          </p:nvSpPr>
          <p:spPr>
            <a:xfrm>
              <a:off x="4416157" y="2536058"/>
              <a:ext cx="1334987" cy="867742"/>
            </a:xfrm>
            <a:prstGeom prst="roundRect">
              <a:avLst>
                <a:gd fmla="val 16667" name="adj"/>
              </a:avLst>
            </a:prstGeom>
            <a:solidFill>
              <a:srgbClr val="D34614"/>
            </a:solidFill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กิจกรรมควบคุมที่มีอยู่</a:t>
              </a:r>
            </a:p>
          </p:txBody>
        </p:sp>
        <p:sp>
          <p:nvSpPr>
            <p:cNvPr id="1094" name="Shape 1094"/>
            <p:cNvSpPr/>
            <p:nvPr/>
          </p:nvSpPr>
          <p:spPr>
            <a:xfrm>
              <a:off x="4458517" y="2578417"/>
              <a:ext cx="1250268" cy="7830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3350" lIns="133350" rIns="133350" tIns="1333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95" name="Shape 1095"/>
          <p:cNvSpPr txBox="1"/>
          <p:nvPr/>
        </p:nvSpPr>
        <p:spPr>
          <a:xfrm>
            <a:off x="467543" y="260647"/>
            <a:ext cx="4277133" cy="64633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การประเมินผลการควบคุมภายใน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3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Shape 1104"/>
          <p:cNvSpPr/>
          <p:nvPr/>
        </p:nvSpPr>
        <p:spPr>
          <a:xfrm>
            <a:off x="4542351" y="5487583"/>
            <a:ext cx="1250268" cy="783022"/>
          </a:xfrm>
          <a:prstGeom prst="rect">
            <a:avLst/>
          </a:prstGeom>
          <a:noFill/>
          <a:ln>
            <a:noFill/>
          </a:ln>
        </p:spPr>
        <p:txBody>
          <a:bodyPr anchorCtr="0" anchor="ctr" bIns="133350" lIns="133350" rIns="133350" tIns="1333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5" name="Shape 1105"/>
          <p:cNvSpPr txBox="1"/>
          <p:nvPr/>
        </p:nvSpPr>
        <p:spPr>
          <a:xfrm>
            <a:off x="0" y="260647"/>
            <a:ext cx="9144000" cy="923329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5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ขั้นตอนการประเมินผลการควบคุมภายใน</a:t>
            </a:r>
          </a:p>
        </p:txBody>
      </p:sp>
      <p:sp>
        <p:nvSpPr>
          <p:cNvPr id="1106" name="Shape 1106"/>
          <p:cNvSpPr txBox="1"/>
          <p:nvPr/>
        </p:nvSpPr>
        <p:spPr>
          <a:xfrm>
            <a:off x="827583" y="1556791"/>
            <a:ext cx="2829621" cy="193899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ขั้นตอนที่ ๑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จัดประชุมเชิงปฏิบัติการ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๑.เจ้าหน้าที่ระดับอาวุโส/คณะทำงาน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กับฝ่ายบริหารส่วนงานย่อย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๒. ฝ่ายบริหารส่วนงานย่อยกับผู้ปฏิบัติ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" name="Shape 1107"/>
          <p:cNvSpPr txBox="1"/>
          <p:nvPr/>
        </p:nvSpPr>
        <p:spPr>
          <a:xfrm>
            <a:off x="5076055" y="1556791"/>
            <a:ext cx="2896947" cy="19389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ขั้นตอนที่ ๒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๑. กำหนดงานในความรับผิดชอบ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ออกเป็นกิจกรรม/งาน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๒. ทำความเช้าใจวัตถุประสงค์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และเป้าหมายหลักของกิจกรรม/งาน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" name="Shape 1108"/>
          <p:cNvSpPr txBox="1"/>
          <p:nvPr/>
        </p:nvSpPr>
        <p:spPr>
          <a:xfrm>
            <a:off x="5220071" y="3717032"/>
            <a:ext cx="3029997" cy="1938991"/>
          </a:xfrm>
          <a:prstGeom prst="rect">
            <a:avLst/>
          </a:prstGeom>
          <a:solidFill>
            <a:srgbClr val="FF66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ขั้นตอนที่ ๓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จัดเตรียมเครื่องมือการประเมิน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๑. แบบประเมินองค์ประกอบของ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ของการควบคุมภายใน (ภาคผนวก ก)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๒. แบบสอบถามการควบคุมภายใน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(ภาคผนวก ข)</a:t>
            </a:r>
          </a:p>
        </p:txBody>
      </p:sp>
      <p:sp>
        <p:nvSpPr>
          <p:cNvPr id="1109" name="Shape 1109"/>
          <p:cNvSpPr txBox="1"/>
          <p:nvPr/>
        </p:nvSpPr>
        <p:spPr>
          <a:xfrm>
            <a:off x="971600" y="3861048"/>
            <a:ext cx="2220479" cy="1323439"/>
          </a:xfrm>
          <a:prstGeom prst="rect">
            <a:avLst/>
          </a:prstGeom>
          <a:solidFill>
            <a:srgbClr val="00CC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ขั้นตอนที่ ๔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ประเมินผลการควบคุมภายใน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๑. ระดับส่วนงานย่อย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๒. ระดับหน่วยรับตรวจ</a:t>
            </a:r>
          </a:p>
        </p:txBody>
      </p:sp>
      <p:sp>
        <p:nvSpPr>
          <p:cNvPr id="1110" name="Shape 1110"/>
          <p:cNvSpPr txBox="1"/>
          <p:nvPr/>
        </p:nvSpPr>
        <p:spPr>
          <a:xfrm>
            <a:off x="611560" y="5661248"/>
            <a:ext cx="8048998" cy="95410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สำหรับหน่วยรับตรวจที่มีมาตรฐานการปฏิบัติงานเฉพาะเรื่อง สามารถนำมาตรฐาน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การปฏิบัติงานเฉพาะเรื่อง/กิจกรรม  เช่น ISO HA มาใช้เป็นแบบสอบถามได้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5" name="Shape 1115"/>
          <p:cNvGrpSpPr/>
          <p:nvPr/>
        </p:nvGrpSpPr>
        <p:grpSpPr>
          <a:xfrm>
            <a:off x="428625" y="1214437"/>
            <a:ext cx="3786187" cy="5110162"/>
            <a:chOff x="748" y="1494"/>
            <a:chExt cx="952" cy="2207"/>
          </a:xfrm>
        </p:grpSpPr>
        <p:sp>
          <p:nvSpPr>
            <p:cNvPr id="1116" name="Shape 1116"/>
            <p:cNvSpPr/>
            <p:nvPr/>
          </p:nvSpPr>
          <p:spPr>
            <a:xfrm>
              <a:off x="1292" y="1494"/>
              <a:ext cx="408" cy="181"/>
            </a:xfrm>
            <a:prstGeom prst="ellipse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17" name="Shape 1117"/>
            <p:cNvCxnSpPr/>
            <p:nvPr/>
          </p:nvCxnSpPr>
          <p:spPr>
            <a:xfrm>
              <a:off x="1494" y="1676"/>
              <a:ext cx="0" cy="11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18" name="Shape 1118"/>
            <p:cNvSpPr/>
            <p:nvPr/>
          </p:nvSpPr>
          <p:spPr>
            <a:xfrm>
              <a:off x="1286" y="1772"/>
              <a:ext cx="407" cy="272"/>
            </a:xfrm>
            <a:prstGeom prst="flowChartDecision">
              <a:avLst/>
            </a:prstGeom>
            <a:solidFill>
              <a:srgbClr val="FFCC0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19" name="Shape 1119"/>
            <p:cNvCxnSpPr/>
            <p:nvPr/>
          </p:nvCxnSpPr>
          <p:spPr>
            <a:xfrm>
              <a:off x="1494" y="2053"/>
              <a:ext cx="0" cy="116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20" name="Shape 1120"/>
            <p:cNvSpPr/>
            <p:nvPr/>
          </p:nvSpPr>
          <p:spPr>
            <a:xfrm>
              <a:off x="1338" y="2172"/>
              <a:ext cx="317" cy="182"/>
            </a:xfrm>
            <a:prstGeom prst="flowChartProcess">
              <a:avLst/>
            </a:prstGeom>
            <a:solidFill>
              <a:srgbClr val="CCFF66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21" name="Shape 1121"/>
            <p:cNvCxnSpPr/>
            <p:nvPr/>
          </p:nvCxnSpPr>
          <p:spPr>
            <a:xfrm>
              <a:off x="1502" y="2370"/>
              <a:ext cx="0" cy="145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22" name="Shape 1122"/>
            <p:cNvSpPr/>
            <p:nvPr/>
          </p:nvSpPr>
          <p:spPr>
            <a:xfrm>
              <a:off x="1338" y="2505"/>
              <a:ext cx="317" cy="182"/>
            </a:xfrm>
            <a:prstGeom prst="flowChartProcess">
              <a:avLst/>
            </a:prstGeom>
            <a:solidFill>
              <a:srgbClr val="CCFF66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23" name="Shape 1123"/>
            <p:cNvCxnSpPr/>
            <p:nvPr/>
          </p:nvCxnSpPr>
          <p:spPr>
            <a:xfrm>
              <a:off x="1502" y="2695"/>
              <a:ext cx="0" cy="139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24" name="Shape 1124"/>
            <p:cNvSpPr/>
            <p:nvPr/>
          </p:nvSpPr>
          <p:spPr>
            <a:xfrm>
              <a:off x="1338" y="2830"/>
              <a:ext cx="317" cy="182"/>
            </a:xfrm>
            <a:prstGeom prst="flowChartProcess">
              <a:avLst/>
            </a:prstGeom>
            <a:solidFill>
              <a:srgbClr val="CCFF66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25" name="Shape 1125"/>
            <p:cNvCxnSpPr/>
            <p:nvPr/>
          </p:nvCxnSpPr>
          <p:spPr>
            <a:xfrm rot="10800000">
              <a:off x="1066" y="1931"/>
              <a:ext cx="21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26" name="Shape 1126"/>
            <p:cNvCxnSpPr/>
            <p:nvPr/>
          </p:nvCxnSpPr>
          <p:spPr>
            <a:xfrm>
              <a:off x="1068" y="1593"/>
              <a:ext cx="0" cy="333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27" name="Shape 1127"/>
            <p:cNvCxnSpPr/>
            <p:nvPr/>
          </p:nvCxnSpPr>
          <p:spPr>
            <a:xfrm>
              <a:off x="1065" y="1593"/>
              <a:ext cx="225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1128" name="Shape 1128"/>
            <p:cNvCxnSpPr/>
            <p:nvPr/>
          </p:nvCxnSpPr>
          <p:spPr>
            <a:xfrm>
              <a:off x="1494" y="3014"/>
              <a:ext cx="0" cy="107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29" name="Shape 1129"/>
            <p:cNvSpPr/>
            <p:nvPr/>
          </p:nvSpPr>
          <p:spPr>
            <a:xfrm>
              <a:off x="1292" y="3118"/>
              <a:ext cx="407" cy="272"/>
            </a:xfrm>
            <a:prstGeom prst="flowChartDecision">
              <a:avLst/>
            </a:prstGeom>
            <a:solidFill>
              <a:srgbClr val="FFCC0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30" name="Shape 1130"/>
            <p:cNvCxnSpPr/>
            <p:nvPr/>
          </p:nvCxnSpPr>
          <p:spPr>
            <a:xfrm rot="10800000">
              <a:off x="1066" y="3254"/>
              <a:ext cx="225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1131" name="Shape 1131"/>
            <p:cNvCxnSpPr/>
            <p:nvPr/>
          </p:nvCxnSpPr>
          <p:spPr>
            <a:xfrm>
              <a:off x="1497" y="3384"/>
              <a:ext cx="0" cy="13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32" name="Shape 1132"/>
            <p:cNvSpPr/>
            <p:nvPr/>
          </p:nvSpPr>
          <p:spPr>
            <a:xfrm>
              <a:off x="1292" y="3520"/>
              <a:ext cx="408" cy="181"/>
            </a:xfrm>
            <a:prstGeom prst="ellipse">
              <a:avLst/>
            </a:prstGeom>
            <a:solidFill>
              <a:srgbClr val="FFFF00"/>
            </a:solidFill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Shape 1133"/>
            <p:cNvSpPr/>
            <p:nvPr/>
          </p:nvSpPr>
          <p:spPr>
            <a:xfrm>
              <a:off x="748" y="3156"/>
              <a:ext cx="317" cy="182"/>
            </a:xfrm>
            <a:prstGeom prst="flowChartProcess">
              <a:avLst/>
            </a:prstGeom>
            <a:solidFill>
              <a:srgbClr val="CCFF66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4" name="Shape 1134"/>
            <p:cNvSpPr txBox="1"/>
            <p:nvPr/>
          </p:nvSpPr>
          <p:spPr>
            <a:xfrm>
              <a:off x="1506" y="3347"/>
              <a:ext cx="97" cy="10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0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Yes</a:t>
              </a:r>
            </a:p>
          </p:txBody>
        </p:sp>
        <p:sp>
          <p:nvSpPr>
            <p:cNvPr id="1135" name="Shape 1135"/>
            <p:cNvSpPr txBox="1"/>
            <p:nvPr/>
          </p:nvSpPr>
          <p:spPr>
            <a:xfrm>
              <a:off x="1521" y="2019"/>
              <a:ext cx="97" cy="10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0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Yes</a:t>
              </a:r>
            </a:p>
          </p:txBody>
        </p:sp>
        <p:sp>
          <p:nvSpPr>
            <p:cNvPr id="1136" name="Shape 1136"/>
            <p:cNvSpPr txBox="1"/>
            <p:nvPr/>
          </p:nvSpPr>
          <p:spPr>
            <a:xfrm>
              <a:off x="1081" y="3095"/>
              <a:ext cx="272" cy="10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0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No</a:t>
              </a:r>
            </a:p>
          </p:txBody>
        </p:sp>
        <p:sp>
          <p:nvSpPr>
            <p:cNvPr id="1137" name="Shape 1137"/>
            <p:cNvSpPr txBox="1"/>
            <p:nvPr/>
          </p:nvSpPr>
          <p:spPr>
            <a:xfrm>
              <a:off x="1076" y="1795"/>
              <a:ext cx="272" cy="10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0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No</a:t>
              </a:r>
            </a:p>
          </p:txBody>
        </p:sp>
      </p:grpSp>
      <p:sp>
        <p:nvSpPr>
          <p:cNvPr id="1138" name="Shape 1138"/>
          <p:cNvSpPr/>
          <p:nvPr/>
        </p:nvSpPr>
        <p:spPr>
          <a:xfrm>
            <a:off x="5786439" y="1214438"/>
            <a:ext cx="928686" cy="357187"/>
          </a:xfrm>
          <a:prstGeom prst="ellipse">
            <a:avLst/>
          </a:prstGeom>
          <a:solidFill>
            <a:srgbClr val="FFFF66"/>
          </a:solidFill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9" name="Shape 1139"/>
          <p:cNvSpPr/>
          <p:nvPr/>
        </p:nvSpPr>
        <p:spPr>
          <a:xfrm>
            <a:off x="5786455" y="3071811"/>
            <a:ext cx="1000125" cy="822325"/>
          </a:xfrm>
          <a:prstGeom prst="flowChartDecision">
            <a:avLst/>
          </a:prstGeom>
          <a:solidFill>
            <a:srgbClr val="FFCC00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0" name="Shape 1140"/>
          <p:cNvSpPr/>
          <p:nvPr/>
        </p:nvSpPr>
        <p:spPr>
          <a:xfrm>
            <a:off x="5786455" y="2285991"/>
            <a:ext cx="928687" cy="285750"/>
          </a:xfrm>
          <a:prstGeom prst="flowChartProcess">
            <a:avLst/>
          </a:prstGeom>
          <a:solidFill>
            <a:srgbClr val="CCFF66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1" name="Shape 1141"/>
          <p:cNvSpPr txBox="1"/>
          <p:nvPr/>
        </p:nvSpPr>
        <p:spPr>
          <a:xfrm>
            <a:off x="6858015" y="928670"/>
            <a:ext cx="2071687" cy="9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4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จุดเริ่มต้น และ </a:t>
            </a:r>
          </a:p>
          <a:p>
            <a:pPr indent="0" lvl="0" marL="0" marR="0" rtl="0" algn="l">
              <a:lnSpc>
                <a:spcPct val="40000"/>
              </a:lnSpc>
              <a:spcBef>
                <a:spcPts val="120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สิ้นสุดของ</a:t>
            </a:r>
          </a:p>
          <a:p>
            <a:pPr indent="0" lvl="0" marL="0" marR="0" rtl="0" algn="l">
              <a:lnSpc>
                <a:spcPct val="40000"/>
              </a:lnSpc>
              <a:spcBef>
                <a:spcPts val="120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กระบวนการ</a:t>
            </a:r>
          </a:p>
        </p:txBody>
      </p:sp>
      <p:sp>
        <p:nvSpPr>
          <p:cNvPr id="1142" name="Shape 1142"/>
          <p:cNvSpPr txBox="1"/>
          <p:nvPr/>
        </p:nvSpPr>
        <p:spPr>
          <a:xfrm>
            <a:off x="6929453" y="3214686"/>
            <a:ext cx="164306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การตัดสินใจ</a:t>
            </a:r>
          </a:p>
        </p:txBody>
      </p:sp>
      <p:sp>
        <p:nvSpPr>
          <p:cNvPr id="1143" name="Shape 1143"/>
          <p:cNvSpPr txBox="1"/>
          <p:nvPr/>
        </p:nvSpPr>
        <p:spPr>
          <a:xfrm>
            <a:off x="6858015" y="2214553"/>
            <a:ext cx="2000250" cy="5724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4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กิจกรรมและ</a:t>
            </a:r>
          </a:p>
          <a:p>
            <a:pPr indent="0" lvl="0" marL="0" marR="0" rtl="0" algn="l">
              <a:lnSpc>
                <a:spcPct val="40000"/>
              </a:lnSpc>
              <a:spcBef>
                <a:spcPts val="120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การปฏิบัติงาน</a:t>
            </a:r>
          </a:p>
        </p:txBody>
      </p:sp>
      <p:sp>
        <p:nvSpPr>
          <p:cNvPr id="1144" name="Shape 1144"/>
          <p:cNvSpPr txBox="1"/>
          <p:nvPr/>
        </p:nvSpPr>
        <p:spPr>
          <a:xfrm>
            <a:off x="7072332" y="4286255"/>
            <a:ext cx="1857375" cy="794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ทิศทาง/</a:t>
            </a:r>
          </a:p>
          <a:p>
            <a:pPr indent="0" lvl="0" marL="0" marR="0" rtl="0" algn="l">
              <a:lnSpc>
                <a:spcPct val="30000"/>
              </a:lnSpc>
              <a:spcBef>
                <a:spcPts val="120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การเคลื่อนไหว</a:t>
            </a:r>
          </a:p>
          <a:p>
            <a:pPr indent="0" lvl="0" marL="0" marR="0" rtl="0" algn="l">
              <a:lnSpc>
                <a:spcPct val="30000"/>
              </a:lnSpc>
              <a:spcBef>
                <a:spcPts val="120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ของงาน</a:t>
            </a:r>
          </a:p>
        </p:txBody>
      </p:sp>
      <p:grpSp>
        <p:nvGrpSpPr>
          <p:cNvPr id="1145" name="Shape 1145"/>
          <p:cNvGrpSpPr/>
          <p:nvPr/>
        </p:nvGrpSpPr>
        <p:grpSpPr>
          <a:xfrm>
            <a:off x="6000767" y="4286256"/>
            <a:ext cx="857250" cy="431800"/>
            <a:chOff x="3370" y="3959"/>
            <a:chExt cx="291" cy="272"/>
          </a:xfrm>
        </p:grpSpPr>
        <p:cxnSp>
          <p:nvCxnSpPr>
            <p:cNvPr id="1146" name="Shape 1146"/>
            <p:cNvCxnSpPr/>
            <p:nvPr/>
          </p:nvCxnSpPr>
          <p:spPr>
            <a:xfrm>
              <a:off x="3552" y="4093"/>
              <a:ext cx="11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1147" name="Shape 1147"/>
            <p:cNvCxnSpPr/>
            <p:nvPr/>
          </p:nvCxnSpPr>
          <p:spPr>
            <a:xfrm>
              <a:off x="3515" y="4140"/>
              <a:ext cx="0" cy="9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1148" name="Shape 1148"/>
            <p:cNvCxnSpPr/>
            <p:nvPr/>
          </p:nvCxnSpPr>
          <p:spPr>
            <a:xfrm rot="10800000">
              <a:off x="3515" y="3959"/>
              <a:ext cx="0" cy="9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1149" name="Shape 1149"/>
            <p:cNvCxnSpPr/>
            <p:nvPr/>
          </p:nvCxnSpPr>
          <p:spPr>
            <a:xfrm rot="10800000">
              <a:off x="3370" y="4086"/>
              <a:ext cx="9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</p:grpSp>
      <p:sp>
        <p:nvSpPr>
          <p:cNvPr id="1150" name="Shape 1150"/>
          <p:cNvSpPr txBox="1"/>
          <p:nvPr/>
        </p:nvSpPr>
        <p:spPr>
          <a:xfrm>
            <a:off x="285752" y="285751"/>
            <a:ext cx="7739062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Flow  chart   </a:t>
            </a:r>
            <a:r>
              <a:rPr b="1" lang="th-TH" sz="4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กระบวนงาน</a:t>
            </a:r>
          </a:p>
        </p:txBody>
      </p:sp>
      <p:pic>
        <p:nvPicPr>
          <p:cNvPr descr="http://smartanswers.com.au/wp-content/uploads/2015/02/5-Steps-of-Risk-Management-Process1.png" id="1151" name="Shape 11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1" y="2348880"/>
            <a:ext cx="2005912" cy="2952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8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Shape 1159"/>
          <p:cNvSpPr/>
          <p:nvPr/>
        </p:nvSpPr>
        <p:spPr>
          <a:xfrm>
            <a:off x="357158" y="1071545"/>
            <a:ext cx="2714644" cy="1430350"/>
          </a:xfrm>
          <a:prstGeom prst="homePlate">
            <a:avLst>
              <a:gd fmla="val 50000" name="adj"/>
            </a:avLst>
          </a:prstGeom>
          <a:gradFill>
            <a:gsLst>
              <a:gs pos="0">
                <a:schemeClr val="lt1"/>
              </a:gs>
              <a:gs pos="100000">
                <a:srgbClr val="FF9999"/>
              </a:gs>
            </a:gsLst>
            <a:lin ang="0" scaled="0"/>
          </a:gradFill>
          <a:ln>
            <a:noFill/>
          </a:ln>
          <a:effectLst>
            <a:outerShdw blurRad="149986" algn="ctr" dir="8460000" dist="250189">
              <a:srgbClr val="000000">
                <a:alpha val="27843"/>
              </a:srgbClr>
            </a:outerShdw>
          </a:effectLst>
        </p:spPr>
        <p:txBody>
          <a:bodyPr anchorCtr="0" anchor="ctr" bIns="41725" lIns="83475" rIns="83475" tIns="41725">
            <a:noAutofit/>
          </a:bodyPr>
          <a:lstStyle/>
          <a:p>
            <a:pPr indent="-457200" lvl="0" marL="457200" marR="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ทำความเข้าใจ</a:t>
            </a:r>
          </a:p>
          <a:p>
            <a:pPr indent="-457200" lvl="0" marL="457200" marR="0" rtl="0" algn="just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วัตถุประสงค์/</a:t>
            </a:r>
          </a:p>
          <a:p>
            <a:pPr indent="-457200" lvl="0" marL="457200" marR="0" rtl="0" algn="just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เป้าหมาย </a:t>
            </a:r>
          </a:p>
        </p:txBody>
      </p:sp>
      <p:sp>
        <p:nvSpPr>
          <p:cNvPr id="1160" name="Shape 1160"/>
          <p:cNvSpPr/>
          <p:nvPr/>
        </p:nvSpPr>
        <p:spPr>
          <a:xfrm>
            <a:off x="1500166" y="2357430"/>
            <a:ext cx="2786082" cy="1285883"/>
          </a:xfrm>
          <a:prstGeom prst="homePlate">
            <a:avLst>
              <a:gd fmla="val 62500" name="adj"/>
            </a:avLst>
          </a:prstGeom>
          <a:gradFill>
            <a:gsLst>
              <a:gs pos="0">
                <a:schemeClr val="lt1"/>
              </a:gs>
              <a:gs pos="100000">
                <a:srgbClr val="FF9999"/>
              </a:gs>
            </a:gsLst>
            <a:lin ang="0" scaled="0"/>
          </a:gradFill>
          <a:ln>
            <a:noFill/>
          </a:ln>
          <a:effectLst>
            <a:outerShdw blurRad="149986" algn="ctr" dir="8460000" dist="250189">
              <a:srgbClr val="000000">
                <a:alpha val="27843"/>
              </a:srgbClr>
            </a:outerShdw>
          </a:effectLst>
        </p:spPr>
        <p:txBody>
          <a:bodyPr anchorCtr="0" anchor="ctr" bIns="41725" lIns="83475" rIns="83475" tIns="41725">
            <a:noAutofit/>
          </a:bodyPr>
          <a:lstStyle/>
          <a:p>
            <a:pPr indent="0" lvl="0" marL="0" marR="0" rt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สอบทานขั้นตอน </a:t>
            </a:r>
          </a:p>
          <a:p>
            <a:pPr indent="0" lvl="0" marL="0" marR="0" rt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วิธีการปฏิบัติงาน</a:t>
            </a:r>
          </a:p>
        </p:txBody>
      </p:sp>
      <p:sp>
        <p:nvSpPr>
          <p:cNvPr id="1161" name="Shape 1161"/>
          <p:cNvSpPr/>
          <p:nvPr/>
        </p:nvSpPr>
        <p:spPr>
          <a:xfrm>
            <a:off x="2643174" y="3500437"/>
            <a:ext cx="2571767" cy="1285883"/>
          </a:xfrm>
          <a:prstGeom prst="homePlate">
            <a:avLst>
              <a:gd fmla="val 47917" name="adj"/>
            </a:avLst>
          </a:prstGeom>
          <a:gradFill>
            <a:gsLst>
              <a:gs pos="0">
                <a:schemeClr val="lt1"/>
              </a:gs>
              <a:gs pos="100000">
                <a:srgbClr val="FF9999"/>
              </a:gs>
            </a:gsLst>
            <a:lin ang="0" scaled="0"/>
          </a:gradFill>
          <a:ln>
            <a:noFill/>
          </a:ln>
          <a:effectLst>
            <a:outerShdw blurRad="149986" algn="ctr" dir="8460000" dist="250189">
              <a:srgbClr val="000000">
                <a:alpha val="27843"/>
              </a:srgbClr>
            </a:outerShdw>
          </a:effectLst>
        </p:spPr>
        <p:txBody>
          <a:bodyPr anchorCtr="0" anchor="ctr" bIns="41725" lIns="83475" rIns="83475" tIns="41725">
            <a:noAutofit/>
          </a:bodyPr>
          <a:lstStyle/>
          <a:p>
            <a:pPr indent="-457200" lvl="0" marL="457200" marR="0" rt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AutoNum type="arabicPeriod" startAt="3"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ร่วมกันประเมิน</a:t>
            </a:r>
          </a:p>
          <a:p>
            <a:pPr indent="-457200" lvl="0" marL="457200" marR="0" rt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ความเสี่ยง</a:t>
            </a:r>
          </a:p>
        </p:txBody>
      </p:sp>
      <p:sp>
        <p:nvSpPr>
          <p:cNvPr id="1162" name="Shape 1162"/>
          <p:cNvSpPr/>
          <p:nvPr/>
        </p:nvSpPr>
        <p:spPr>
          <a:xfrm>
            <a:off x="197318" y="142852"/>
            <a:ext cx="9007593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แนวทางการประเมินตนเองเพื่อปรับปรุงการควบคุมภายใน</a:t>
            </a:r>
          </a:p>
        </p:txBody>
      </p:sp>
      <p:sp>
        <p:nvSpPr>
          <p:cNvPr id="1163" name="Shape 1163"/>
          <p:cNvSpPr/>
          <p:nvPr/>
        </p:nvSpPr>
        <p:spPr>
          <a:xfrm>
            <a:off x="2571751" y="5000626"/>
            <a:ext cx="3535362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สภาพแวดล้อมของการควบคุม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ประเมินความเสี่ยง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การควบคุมที่มีอยู่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จุดอ่อนความเสี่ยงที่ยังเหลืออยู่</a:t>
            </a:r>
          </a:p>
        </p:txBody>
      </p:sp>
      <p:pic>
        <p:nvPicPr>
          <p:cNvPr descr="I:\Clip art\กาตูนเคลื่อนไหว\bFLOWERblue.gif" id="1164" name="Shape 11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57438" y="5072062"/>
            <a:ext cx="233361" cy="31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5" name="Shape 1165"/>
          <p:cNvSpPr/>
          <p:nvPr/>
        </p:nvSpPr>
        <p:spPr>
          <a:xfrm>
            <a:off x="5786446" y="3714753"/>
            <a:ext cx="3071833" cy="1428759"/>
          </a:xfrm>
          <a:prstGeom prst="foldedCorner">
            <a:avLst>
              <a:gd fmla="val 16667" name="adj"/>
            </a:avLst>
          </a:prstGeom>
          <a:solidFill>
            <a:srgbClr val="634545"/>
          </a:solidFill>
          <a:ln>
            <a:noFill/>
          </a:ln>
          <a:effectLst>
            <a:outerShdw blurRad="149986" algn="ctr" dir="8460000" dist="250189">
              <a:srgbClr val="000000">
                <a:alpha val="27843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จัดทำแผนปฏิบัติการ ป้องกัน แก้ไข จุดอ่อนหรือความเสี่ยงที่เหลืออยู่</a:t>
            </a:r>
          </a:p>
        </p:txBody>
      </p:sp>
      <p:pic>
        <p:nvPicPr>
          <p:cNvPr descr="I:\Clip art\กาตูนเคลื่อนไหว\bFLOWERblue.gif" id="1166" name="Shape 11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57438" y="5429250"/>
            <a:ext cx="233361" cy="317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:\Clip art\กาตูนเคลื่อนไหว\bFLOWERblue.gif" id="1167" name="Shape 11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57438" y="5786439"/>
            <a:ext cx="233361" cy="317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:\Clip art\กาตูนเคลื่อนไหว\bFLOWERblue.gif" id="1168" name="Shape 11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57438" y="6143626"/>
            <a:ext cx="233361" cy="31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9" name="Shape 116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" y="5000635"/>
            <a:ext cx="2157176" cy="164305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1170" name="Shape 1170"/>
          <p:cNvGrpSpPr/>
          <p:nvPr/>
        </p:nvGrpSpPr>
        <p:grpSpPr>
          <a:xfrm>
            <a:off x="4357686" y="785794"/>
            <a:ext cx="2857519" cy="2824162"/>
            <a:chOff x="748" y="1494"/>
            <a:chExt cx="952" cy="2207"/>
          </a:xfrm>
        </p:grpSpPr>
        <p:sp>
          <p:nvSpPr>
            <p:cNvPr id="1171" name="Shape 1171"/>
            <p:cNvSpPr/>
            <p:nvPr/>
          </p:nvSpPr>
          <p:spPr>
            <a:xfrm>
              <a:off x="1292" y="1494"/>
              <a:ext cx="408" cy="181"/>
            </a:xfrm>
            <a:prstGeom prst="ellipse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72" name="Shape 1172"/>
            <p:cNvCxnSpPr/>
            <p:nvPr/>
          </p:nvCxnSpPr>
          <p:spPr>
            <a:xfrm>
              <a:off x="1494" y="1676"/>
              <a:ext cx="0" cy="11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73" name="Shape 1173"/>
            <p:cNvSpPr/>
            <p:nvPr/>
          </p:nvSpPr>
          <p:spPr>
            <a:xfrm>
              <a:off x="1286" y="1772"/>
              <a:ext cx="407" cy="272"/>
            </a:xfrm>
            <a:prstGeom prst="flowChartDecision">
              <a:avLst/>
            </a:prstGeom>
            <a:solidFill>
              <a:srgbClr val="FFCC0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74" name="Shape 1174"/>
            <p:cNvCxnSpPr/>
            <p:nvPr/>
          </p:nvCxnSpPr>
          <p:spPr>
            <a:xfrm>
              <a:off x="1494" y="2053"/>
              <a:ext cx="0" cy="116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75" name="Shape 1175"/>
            <p:cNvSpPr/>
            <p:nvPr/>
          </p:nvSpPr>
          <p:spPr>
            <a:xfrm>
              <a:off x="1338" y="2172"/>
              <a:ext cx="317" cy="182"/>
            </a:xfrm>
            <a:prstGeom prst="flowChartProcess">
              <a:avLst/>
            </a:prstGeom>
            <a:solidFill>
              <a:srgbClr val="00B0F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76" name="Shape 1176"/>
            <p:cNvCxnSpPr/>
            <p:nvPr/>
          </p:nvCxnSpPr>
          <p:spPr>
            <a:xfrm>
              <a:off x="1502" y="2370"/>
              <a:ext cx="0" cy="145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77" name="Shape 1177"/>
            <p:cNvSpPr/>
            <p:nvPr/>
          </p:nvSpPr>
          <p:spPr>
            <a:xfrm>
              <a:off x="1338" y="2505"/>
              <a:ext cx="317" cy="182"/>
            </a:xfrm>
            <a:prstGeom prst="flowChartProcess">
              <a:avLst/>
            </a:prstGeom>
            <a:solidFill>
              <a:srgbClr val="00B0F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78" name="Shape 1178"/>
            <p:cNvCxnSpPr/>
            <p:nvPr/>
          </p:nvCxnSpPr>
          <p:spPr>
            <a:xfrm>
              <a:off x="1502" y="2695"/>
              <a:ext cx="0" cy="139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79" name="Shape 1179"/>
            <p:cNvSpPr/>
            <p:nvPr/>
          </p:nvSpPr>
          <p:spPr>
            <a:xfrm>
              <a:off x="1338" y="2830"/>
              <a:ext cx="317" cy="182"/>
            </a:xfrm>
            <a:prstGeom prst="flowChartProcess">
              <a:avLst/>
            </a:prstGeom>
            <a:solidFill>
              <a:srgbClr val="00B0F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80" name="Shape 1180"/>
            <p:cNvCxnSpPr/>
            <p:nvPr/>
          </p:nvCxnSpPr>
          <p:spPr>
            <a:xfrm rot="10800000">
              <a:off x="1066" y="1931"/>
              <a:ext cx="21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81" name="Shape 1181"/>
            <p:cNvCxnSpPr/>
            <p:nvPr/>
          </p:nvCxnSpPr>
          <p:spPr>
            <a:xfrm>
              <a:off x="1068" y="1593"/>
              <a:ext cx="0" cy="333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82" name="Shape 1182"/>
            <p:cNvCxnSpPr/>
            <p:nvPr/>
          </p:nvCxnSpPr>
          <p:spPr>
            <a:xfrm>
              <a:off x="1065" y="1593"/>
              <a:ext cx="225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1183" name="Shape 1183"/>
            <p:cNvCxnSpPr/>
            <p:nvPr/>
          </p:nvCxnSpPr>
          <p:spPr>
            <a:xfrm>
              <a:off x="1494" y="3014"/>
              <a:ext cx="0" cy="107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84" name="Shape 1184"/>
            <p:cNvSpPr/>
            <p:nvPr/>
          </p:nvSpPr>
          <p:spPr>
            <a:xfrm>
              <a:off x="1292" y="3118"/>
              <a:ext cx="407" cy="272"/>
            </a:xfrm>
            <a:prstGeom prst="flowChartDecision">
              <a:avLst/>
            </a:prstGeom>
            <a:solidFill>
              <a:srgbClr val="FFCC0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85" name="Shape 1185"/>
            <p:cNvCxnSpPr/>
            <p:nvPr/>
          </p:nvCxnSpPr>
          <p:spPr>
            <a:xfrm rot="10800000">
              <a:off x="1066" y="3254"/>
              <a:ext cx="225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1186" name="Shape 1186"/>
            <p:cNvCxnSpPr/>
            <p:nvPr/>
          </p:nvCxnSpPr>
          <p:spPr>
            <a:xfrm>
              <a:off x="1497" y="3384"/>
              <a:ext cx="0" cy="13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187" name="Shape 1187"/>
            <p:cNvSpPr/>
            <p:nvPr/>
          </p:nvSpPr>
          <p:spPr>
            <a:xfrm>
              <a:off x="1292" y="3520"/>
              <a:ext cx="408" cy="181"/>
            </a:xfrm>
            <a:prstGeom prst="ellipse">
              <a:avLst/>
            </a:prstGeom>
            <a:solidFill>
              <a:srgbClr val="FFFF00"/>
            </a:solidFill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Shape 1188"/>
            <p:cNvSpPr/>
            <p:nvPr/>
          </p:nvSpPr>
          <p:spPr>
            <a:xfrm>
              <a:off x="748" y="3156"/>
              <a:ext cx="317" cy="182"/>
            </a:xfrm>
            <a:prstGeom prst="flowChartProcess">
              <a:avLst/>
            </a:prstGeom>
            <a:solidFill>
              <a:srgbClr val="00B0F0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9" name="Shape 1189"/>
            <p:cNvSpPr txBox="1"/>
            <p:nvPr/>
          </p:nvSpPr>
          <p:spPr>
            <a:xfrm>
              <a:off x="1506" y="3347"/>
              <a:ext cx="127" cy="1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0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Yes</a:t>
              </a:r>
            </a:p>
          </p:txBody>
        </p:sp>
        <p:sp>
          <p:nvSpPr>
            <p:cNvPr id="1190" name="Shape 1190"/>
            <p:cNvSpPr txBox="1"/>
            <p:nvPr/>
          </p:nvSpPr>
          <p:spPr>
            <a:xfrm>
              <a:off x="1521" y="2019"/>
              <a:ext cx="127" cy="1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0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Yes</a:t>
              </a:r>
            </a:p>
          </p:txBody>
        </p:sp>
        <p:sp>
          <p:nvSpPr>
            <p:cNvPr id="1191" name="Shape 1191"/>
            <p:cNvSpPr txBox="1"/>
            <p:nvPr/>
          </p:nvSpPr>
          <p:spPr>
            <a:xfrm>
              <a:off x="1081" y="3095"/>
              <a:ext cx="272" cy="1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0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No</a:t>
              </a:r>
            </a:p>
          </p:txBody>
        </p:sp>
        <p:sp>
          <p:nvSpPr>
            <p:cNvPr id="1192" name="Shape 1192"/>
            <p:cNvSpPr txBox="1"/>
            <p:nvPr/>
          </p:nvSpPr>
          <p:spPr>
            <a:xfrm>
              <a:off x="1076" y="1795"/>
              <a:ext cx="272" cy="1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10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No</a:t>
              </a: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Shape 1197"/>
          <p:cNvSpPr/>
          <p:nvPr/>
        </p:nvSpPr>
        <p:spPr>
          <a:xfrm>
            <a:off x="82496" y="116631"/>
            <a:ext cx="4516503" cy="432047"/>
          </a:xfrm>
          <a:prstGeom prst="rect">
            <a:avLst/>
          </a:prstGeom>
          <a:solidFill>
            <a:srgbClr val="0C0C0C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(ตัวอย่าง) แผนบริหารจัดการเจ้าหนี้</a:t>
            </a:r>
          </a:p>
        </p:txBody>
      </p:sp>
      <p:grpSp>
        <p:nvGrpSpPr>
          <p:cNvPr id="1198" name="Shape 1198"/>
          <p:cNvGrpSpPr/>
          <p:nvPr/>
        </p:nvGrpSpPr>
        <p:grpSpPr>
          <a:xfrm>
            <a:off x="2088506" y="926560"/>
            <a:ext cx="6731964" cy="6043600"/>
            <a:chOff x="1377967" y="830761"/>
            <a:chExt cx="6560449" cy="6228194"/>
          </a:xfrm>
        </p:grpSpPr>
        <p:grpSp>
          <p:nvGrpSpPr>
            <p:cNvPr id="1199" name="Shape 1199"/>
            <p:cNvGrpSpPr/>
            <p:nvPr/>
          </p:nvGrpSpPr>
          <p:grpSpPr>
            <a:xfrm>
              <a:off x="1377967" y="830761"/>
              <a:ext cx="1721113" cy="5957974"/>
              <a:chOff x="310229" y="600608"/>
              <a:chExt cx="1721113" cy="5957974"/>
            </a:xfrm>
          </p:grpSpPr>
          <p:sp>
            <p:nvSpPr>
              <p:cNvPr id="1200" name="Shape 1200"/>
              <p:cNvSpPr/>
              <p:nvPr/>
            </p:nvSpPr>
            <p:spPr>
              <a:xfrm>
                <a:off x="402169" y="600608"/>
                <a:ext cx="1532695" cy="576065"/>
              </a:xfrm>
              <a:prstGeom prst="ellipse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รับรู้เจ้าหนี้จากคลังต่างๆ</a:t>
                </a:r>
              </a:p>
            </p:txBody>
          </p:sp>
          <p:sp>
            <p:nvSpPr>
              <p:cNvPr id="1201" name="Shape 1201"/>
              <p:cNvSpPr/>
              <p:nvPr/>
            </p:nvSpPr>
            <p:spPr>
              <a:xfrm>
                <a:off x="393773" y="2919516"/>
                <a:ext cx="1541091" cy="507138"/>
              </a:xfrm>
              <a:prstGeom prst="rect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บันทึกบัญชีเกณฑ์คงค้าง</a:t>
                </a:r>
              </a:p>
            </p:txBody>
          </p:sp>
          <p:sp>
            <p:nvSpPr>
              <p:cNvPr id="1202" name="Shape 1202"/>
              <p:cNvSpPr/>
              <p:nvPr/>
            </p:nvSpPr>
            <p:spPr>
              <a:xfrm>
                <a:off x="310229" y="1577171"/>
                <a:ext cx="1721113" cy="956149"/>
              </a:xfrm>
              <a:prstGeom prst="diamond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ลงรับตรวจสอบคาวมถูกต้อง</a:t>
                </a:r>
              </a:p>
            </p:txBody>
          </p:sp>
          <p:sp>
            <p:nvSpPr>
              <p:cNvPr id="1203" name="Shape 1203"/>
              <p:cNvSpPr/>
              <p:nvPr/>
            </p:nvSpPr>
            <p:spPr>
              <a:xfrm>
                <a:off x="393773" y="3880787"/>
                <a:ext cx="1496692" cy="514685"/>
              </a:xfrm>
              <a:prstGeom prst="rect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บันทึกทะเบียนคุมลูกหนี้และบันทึกรายตัว</a:t>
                </a:r>
              </a:p>
            </p:txBody>
          </p:sp>
          <p:sp>
            <p:nvSpPr>
              <p:cNvPr id="1204" name="Shape 1204"/>
              <p:cNvSpPr/>
              <p:nvPr/>
            </p:nvSpPr>
            <p:spPr>
              <a:xfrm>
                <a:off x="419499" y="5990267"/>
                <a:ext cx="1548323" cy="568316"/>
              </a:xfrm>
              <a:prstGeom prst="ellipse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สรุปรายงานต่อผู้บริหาร</a:t>
                </a:r>
              </a:p>
            </p:txBody>
          </p:sp>
          <p:cxnSp>
            <p:nvCxnSpPr>
              <p:cNvPr id="1205" name="Shape 1205"/>
              <p:cNvCxnSpPr/>
              <p:nvPr/>
            </p:nvCxnSpPr>
            <p:spPr>
              <a:xfrm>
                <a:off x="1168517" y="1176674"/>
                <a:ext cx="0" cy="288032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  <p:cxnSp>
            <p:nvCxnSpPr>
              <p:cNvPr id="1206" name="Shape 1206"/>
              <p:cNvCxnSpPr/>
              <p:nvPr/>
            </p:nvCxnSpPr>
            <p:spPr>
              <a:xfrm>
                <a:off x="1174265" y="2575383"/>
                <a:ext cx="0" cy="288032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  <p:cxnSp>
            <p:nvCxnSpPr>
              <p:cNvPr id="1207" name="Shape 1207"/>
              <p:cNvCxnSpPr/>
              <p:nvPr/>
            </p:nvCxnSpPr>
            <p:spPr>
              <a:xfrm>
                <a:off x="1179808" y="3442348"/>
                <a:ext cx="0" cy="288032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  <p:cxnSp>
            <p:nvCxnSpPr>
              <p:cNvPr id="1208" name="Shape 1208"/>
              <p:cNvCxnSpPr/>
              <p:nvPr/>
            </p:nvCxnSpPr>
            <p:spPr>
              <a:xfrm>
                <a:off x="1164320" y="4395473"/>
                <a:ext cx="0" cy="342362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  <p:cxnSp>
            <p:nvCxnSpPr>
              <p:cNvPr id="1209" name="Shape 1209"/>
              <p:cNvCxnSpPr/>
              <p:nvPr/>
            </p:nvCxnSpPr>
            <p:spPr>
              <a:xfrm>
                <a:off x="1193661" y="5589239"/>
                <a:ext cx="0" cy="288032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</p:grpSp>
        <p:grpSp>
          <p:nvGrpSpPr>
            <p:cNvPr id="1210" name="Shape 1210"/>
            <p:cNvGrpSpPr/>
            <p:nvPr/>
          </p:nvGrpSpPr>
          <p:grpSpPr>
            <a:xfrm>
              <a:off x="3956078" y="1026213"/>
              <a:ext cx="3982338" cy="6032743"/>
              <a:chOff x="3955128" y="1026213"/>
              <a:chExt cx="5269230" cy="6032743"/>
            </a:xfrm>
          </p:grpSpPr>
          <p:sp>
            <p:nvSpPr>
              <p:cNvPr id="1211" name="Shape 1211"/>
              <p:cNvSpPr txBox="1"/>
              <p:nvPr/>
            </p:nvSpPr>
            <p:spPr>
              <a:xfrm>
                <a:off x="3986117" y="1026213"/>
                <a:ext cx="3744415" cy="380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รับเอกสารการส่งเจ้าหนี้ จากคลังต่างๆ</a:t>
                </a:r>
              </a:p>
            </p:txBody>
          </p:sp>
          <p:sp>
            <p:nvSpPr>
              <p:cNvPr id="1212" name="Shape 1212"/>
              <p:cNvSpPr txBox="1"/>
              <p:nvPr/>
            </p:nvSpPr>
            <p:spPr>
              <a:xfrm>
                <a:off x="3959016" y="1809709"/>
                <a:ext cx="5265342" cy="666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- ตรวจสอบความถูต้อง นำไปบันทึกบัญชี และทะเบียนคุม</a:t>
                </a: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- ส่งคืนเพื่อแก้ไข กรณีไม่ถูกต้อง</a:t>
                </a:r>
              </a:p>
            </p:txBody>
          </p:sp>
          <p:sp>
            <p:nvSpPr>
              <p:cNvPr id="1213" name="Shape 1213"/>
              <p:cNvSpPr txBox="1"/>
              <p:nvPr/>
            </p:nvSpPr>
            <p:spPr>
              <a:xfrm>
                <a:off x="3959017" y="3014852"/>
                <a:ext cx="3563483" cy="380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บันทึกบัญชีตามวันที่ ตรวจรับพัสดุ </a:t>
                </a:r>
              </a:p>
            </p:txBody>
          </p:sp>
          <p:sp>
            <p:nvSpPr>
              <p:cNvPr id="1214" name="Shape 1214"/>
              <p:cNvSpPr txBox="1"/>
              <p:nvPr/>
            </p:nvSpPr>
            <p:spPr>
              <a:xfrm>
                <a:off x="4013480" y="3959555"/>
                <a:ext cx="4608512" cy="666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- ลงรับรู้เจ้าหนี้ตามใบส่งของ</a:t>
                </a: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- ลงจ่ายตามหลักฐานจ่าย</a:t>
                </a:r>
              </a:p>
            </p:txBody>
          </p:sp>
          <p:sp>
            <p:nvSpPr>
              <p:cNvPr id="1215" name="Shape 1215"/>
              <p:cNvSpPr txBox="1"/>
              <p:nvPr/>
            </p:nvSpPr>
            <p:spPr>
              <a:xfrm>
                <a:off x="4013480" y="5115925"/>
                <a:ext cx="3024335" cy="666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ทำหนังสือสอบยันเจ้าหนี้กับบริษัท ภายในก่อนสิ้นปีงบประมาณ</a:t>
                </a:r>
              </a:p>
            </p:txBody>
          </p:sp>
          <p:sp>
            <p:nvSpPr>
              <p:cNvPr id="1216" name="Shape 1216"/>
              <p:cNvSpPr txBox="1"/>
              <p:nvPr/>
            </p:nvSpPr>
            <p:spPr>
              <a:xfrm>
                <a:off x="3955128" y="6107425"/>
                <a:ext cx="4550420" cy="9515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รายงานหนี้คงเหลือต่อผู้บริหาร ผู้อำนวยการโรงพยาบาล  กรรมการบริหารการเงินการคลัง</a:t>
                </a:r>
              </a:p>
              <a:p>
                <a:pPr indent="-285750" lvl="0" marL="28575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1" sz="1800">
                  <a:solidFill>
                    <a:srgbClr val="0C0C0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17" name="Shape 1217"/>
          <p:cNvSpPr/>
          <p:nvPr/>
        </p:nvSpPr>
        <p:spPr>
          <a:xfrm>
            <a:off x="2169839" y="5128700"/>
            <a:ext cx="1603446" cy="499430"/>
          </a:xfrm>
          <a:prstGeom prst="rect">
            <a:avLst/>
          </a:prstGeom>
          <a:solidFill>
            <a:srgbClr val="FFFF00"/>
          </a:solidFill>
          <a:ln cap="flat" cmpd="sng" w="127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60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ตรวจสอบและสอบยันเจ้าหนี้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2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Shape 1222"/>
          <p:cNvSpPr/>
          <p:nvPr/>
        </p:nvSpPr>
        <p:spPr>
          <a:xfrm>
            <a:off x="55496" y="44783"/>
            <a:ext cx="5740638" cy="503896"/>
          </a:xfrm>
          <a:prstGeom prst="rect">
            <a:avLst/>
          </a:prstGeom>
          <a:solidFill>
            <a:srgbClr val="0C0C0C"/>
          </a:soli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(ตัวอย่าง) แผนประมาณการรายได้และควบคุมค่าใช้จ่าย</a:t>
            </a:r>
          </a:p>
        </p:txBody>
      </p:sp>
      <p:grpSp>
        <p:nvGrpSpPr>
          <p:cNvPr id="1223" name="Shape 1223"/>
          <p:cNvGrpSpPr/>
          <p:nvPr/>
        </p:nvGrpSpPr>
        <p:grpSpPr>
          <a:xfrm>
            <a:off x="2496292" y="794647"/>
            <a:ext cx="6517712" cy="6063353"/>
            <a:chOff x="2518783" y="681287"/>
            <a:chExt cx="6517712" cy="6063353"/>
          </a:xfrm>
        </p:grpSpPr>
        <p:grpSp>
          <p:nvGrpSpPr>
            <p:cNvPr id="1224" name="Shape 1224"/>
            <p:cNvGrpSpPr/>
            <p:nvPr/>
          </p:nvGrpSpPr>
          <p:grpSpPr>
            <a:xfrm>
              <a:off x="4751880" y="681287"/>
              <a:ext cx="4284615" cy="6063353"/>
              <a:chOff x="4751880" y="681287"/>
              <a:chExt cx="4284615" cy="6063353"/>
            </a:xfrm>
          </p:grpSpPr>
          <p:sp>
            <p:nvSpPr>
              <p:cNvPr id="1225" name="Shape 1225"/>
              <p:cNvSpPr txBox="1"/>
              <p:nvPr/>
            </p:nvSpPr>
            <p:spPr>
              <a:xfrm>
                <a:off x="4915866" y="681287"/>
                <a:ext cx="4120630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 ผู้บริหารกำหนดแนวทางจากข้อมูลย้อนหลัง Mean HGR  5 ปี  </a:t>
                </a: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 สอดคล้องกับแผน (Planfin) ที่ส่งจังหวัดเขต และกระทรวง</a:t>
                </a:r>
              </a:p>
            </p:txBody>
          </p:sp>
          <p:sp>
            <p:nvSpPr>
              <p:cNvPr id="1226" name="Shape 1226"/>
              <p:cNvSpPr txBox="1"/>
              <p:nvPr/>
            </p:nvSpPr>
            <p:spPr>
              <a:xfrm>
                <a:off x="4751880" y="1700808"/>
                <a:ext cx="4284615" cy="923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 -  กำหนดแบบฟอร์มและเวลา ในการสำรวจประมาณการรายได้</a:t>
                </a: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    ผู้รับผิดชอบรวบรวมข้อมูลและแผนความต้องการ เปรียบเทียบ  </a:t>
                </a: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    HRG โดยใช้ข้อมูลย้อนหลัง 5 ปี</a:t>
                </a:r>
              </a:p>
            </p:txBody>
          </p:sp>
          <p:sp>
            <p:nvSpPr>
              <p:cNvPr id="1227" name="Shape 1227"/>
              <p:cNvSpPr txBox="1"/>
              <p:nvPr/>
            </p:nvSpPr>
            <p:spPr>
              <a:xfrm>
                <a:off x="4898526" y="2950102"/>
                <a:ext cx="3347916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 ประชุม คคก พิจารณาให้ความเห็นชอบ</a:t>
                </a:r>
              </a:p>
            </p:txBody>
          </p:sp>
          <p:sp>
            <p:nvSpPr>
              <p:cNvPr id="1228" name="Shape 1228"/>
              <p:cNvSpPr txBox="1"/>
              <p:nvPr/>
            </p:nvSpPr>
            <p:spPr>
              <a:xfrm>
                <a:off x="4898526" y="3796817"/>
                <a:ext cx="3410140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 เสนอคณะกรรมการบริหาร</a:t>
                </a: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 คคก.บริหารเสนอผู้มีอำนาจอนุมัติ</a:t>
                </a:r>
              </a:p>
            </p:txBody>
          </p:sp>
          <p:sp>
            <p:nvSpPr>
              <p:cNvPr id="1229" name="Shape 1229"/>
              <p:cNvSpPr txBox="1"/>
              <p:nvPr/>
            </p:nvSpPr>
            <p:spPr>
              <a:xfrm>
                <a:off x="4915866" y="5030753"/>
                <a:ext cx="223790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 นพ.สสจ.อนุมัติ</a:t>
                </a:r>
              </a:p>
            </p:txBody>
          </p:sp>
          <p:sp>
            <p:nvSpPr>
              <p:cNvPr id="1230" name="Shape 1230"/>
              <p:cNvSpPr txBox="1"/>
              <p:nvPr/>
            </p:nvSpPr>
            <p:spPr>
              <a:xfrm>
                <a:off x="4879287" y="5821310"/>
                <a:ext cx="3367155" cy="923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rIns="91425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 ประกาศใช้แผน  แจ้งหน่วยงานทราบ</a:t>
                </a: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 ติดตาม/ ควบคุม </a:t>
                </a: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- ประเมิน/ทบทวน/ปรับปรุง</a:t>
                </a:r>
              </a:p>
            </p:txBody>
          </p:sp>
        </p:grpSp>
        <p:grpSp>
          <p:nvGrpSpPr>
            <p:cNvPr id="1231" name="Shape 1231"/>
            <p:cNvGrpSpPr/>
            <p:nvPr/>
          </p:nvGrpSpPr>
          <p:grpSpPr>
            <a:xfrm>
              <a:off x="2518783" y="743310"/>
              <a:ext cx="1713635" cy="5948643"/>
              <a:chOff x="2518783" y="743310"/>
              <a:chExt cx="1713635" cy="5948643"/>
            </a:xfrm>
          </p:grpSpPr>
          <p:sp>
            <p:nvSpPr>
              <p:cNvPr id="1232" name="Shape 1232"/>
              <p:cNvSpPr/>
              <p:nvPr/>
            </p:nvSpPr>
            <p:spPr>
              <a:xfrm>
                <a:off x="2644608" y="743310"/>
                <a:ext cx="1500639" cy="533998"/>
              </a:xfrm>
              <a:prstGeom prst="ellipse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นโยบาย/แนวทาง</a:t>
                </a:r>
              </a:p>
            </p:txBody>
          </p:sp>
          <p:sp>
            <p:nvSpPr>
              <p:cNvPr id="1233" name="Shape 1233"/>
              <p:cNvSpPr/>
              <p:nvPr/>
            </p:nvSpPr>
            <p:spPr>
              <a:xfrm>
                <a:off x="2679858" y="1831228"/>
                <a:ext cx="1430138" cy="470105"/>
              </a:xfrm>
              <a:prstGeom prst="rect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ประมาณการ</a:t>
                </a: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รายรับ-รายจ่าย</a:t>
                </a:r>
              </a:p>
            </p:txBody>
          </p:sp>
          <p:sp>
            <p:nvSpPr>
              <p:cNvPr id="1234" name="Shape 1234"/>
              <p:cNvSpPr/>
              <p:nvPr/>
            </p:nvSpPr>
            <p:spPr>
              <a:xfrm>
                <a:off x="2554780" y="2767646"/>
                <a:ext cx="1641644" cy="734246"/>
              </a:xfrm>
              <a:prstGeom prst="diamond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คคก.พิจารณา</a:t>
                </a:r>
              </a:p>
            </p:txBody>
          </p:sp>
          <p:sp>
            <p:nvSpPr>
              <p:cNvPr id="1235" name="Shape 1235"/>
              <p:cNvSpPr/>
              <p:nvPr/>
            </p:nvSpPr>
            <p:spPr>
              <a:xfrm>
                <a:off x="2662233" y="3937150"/>
                <a:ext cx="1465389" cy="477101"/>
              </a:xfrm>
              <a:prstGeom prst="rect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จัดทำร่างแผน</a:t>
                </a:r>
              </a:p>
            </p:txBody>
          </p:sp>
          <p:sp>
            <p:nvSpPr>
              <p:cNvPr id="1236" name="Shape 1236"/>
              <p:cNvSpPr/>
              <p:nvPr/>
            </p:nvSpPr>
            <p:spPr>
              <a:xfrm>
                <a:off x="2554780" y="4932421"/>
                <a:ext cx="1660462" cy="734246"/>
              </a:xfrm>
              <a:prstGeom prst="diamond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พิจารณาอนุมัติ</a:t>
                </a:r>
              </a:p>
            </p:txBody>
          </p:sp>
          <p:sp>
            <p:nvSpPr>
              <p:cNvPr id="1237" name="Shape 1237"/>
              <p:cNvSpPr/>
              <p:nvPr/>
            </p:nvSpPr>
            <p:spPr>
              <a:xfrm>
                <a:off x="2518783" y="6034212"/>
                <a:ext cx="1713635" cy="657740"/>
              </a:xfrm>
              <a:prstGeom prst="ellipse">
                <a:avLst/>
              </a:prstGeom>
              <a:solidFill>
                <a:srgbClr val="FFFF00"/>
              </a:solidFill>
              <a:ln cap="flat" cmpd="sng" w="12700">
                <a:solidFill>
                  <a:srgbClr val="FF00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SzPct val="25000"/>
                  <a:buNone/>
                </a:pPr>
                <a:r>
                  <a:rPr b="1" lang="th-TH" sz="1600">
                    <a:solidFill>
                      <a:srgbClr val="0C0C0C"/>
                    </a:solidFill>
                    <a:latin typeface="Arial"/>
                    <a:ea typeface="Arial"/>
                    <a:cs typeface="Arial"/>
                    <a:sym typeface="Arial"/>
                  </a:rPr>
                  <a:t>แผนงประมาณการ รายรับ -จ่าย</a:t>
                </a:r>
              </a:p>
            </p:txBody>
          </p:sp>
          <p:cxnSp>
            <p:nvCxnSpPr>
              <p:cNvPr id="1238" name="Shape 1238"/>
              <p:cNvCxnSpPr>
                <a:stCxn id="1232" idx="4"/>
              </p:cNvCxnSpPr>
              <p:nvPr/>
            </p:nvCxnSpPr>
            <p:spPr>
              <a:xfrm>
                <a:off x="3394927" y="1277308"/>
                <a:ext cx="0" cy="327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  <p:cxnSp>
            <p:nvCxnSpPr>
              <p:cNvPr id="1239" name="Shape 1239"/>
              <p:cNvCxnSpPr>
                <a:stCxn id="1233" idx="2"/>
              </p:cNvCxnSpPr>
              <p:nvPr/>
            </p:nvCxnSpPr>
            <p:spPr>
              <a:xfrm>
                <a:off x="3394927" y="2301334"/>
                <a:ext cx="0" cy="3228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  <p:cxnSp>
            <p:nvCxnSpPr>
              <p:cNvPr id="1240" name="Shape 1240"/>
              <p:cNvCxnSpPr>
                <a:stCxn id="1234" idx="2"/>
              </p:cNvCxnSpPr>
              <p:nvPr/>
            </p:nvCxnSpPr>
            <p:spPr>
              <a:xfrm>
                <a:off x="3375602" y="3501893"/>
                <a:ext cx="0" cy="294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  <p:cxnSp>
            <p:nvCxnSpPr>
              <p:cNvPr id="1241" name="Shape 1241"/>
              <p:cNvCxnSpPr>
                <a:stCxn id="1235" idx="2"/>
              </p:cNvCxnSpPr>
              <p:nvPr/>
            </p:nvCxnSpPr>
            <p:spPr>
              <a:xfrm>
                <a:off x="3394927" y="4414251"/>
                <a:ext cx="0" cy="3108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  <p:cxnSp>
            <p:nvCxnSpPr>
              <p:cNvPr id="1242" name="Shape 1242"/>
              <p:cNvCxnSpPr>
                <a:stCxn id="1236" idx="2"/>
              </p:cNvCxnSpPr>
              <p:nvPr/>
            </p:nvCxnSpPr>
            <p:spPr>
              <a:xfrm>
                <a:off x="3385011" y="5666668"/>
                <a:ext cx="0" cy="309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med" w="med" type="none"/>
                <a:tailEnd len="lg" w="lg" type="stealth"/>
              </a:ln>
            </p:spPr>
          </p:cxnSp>
        </p:grp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6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47" name="Shape 1247"/>
          <p:cNvCxnSpPr/>
          <p:nvPr/>
        </p:nvCxnSpPr>
        <p:spPr>
          <a:xfrm>
            <a:off x="0" y="838200"/>
            <a:ext cx="9144000" cy="0"/>
          </a:xfrm>
          <a:prstGeom prst="straightConnector1">
            <a:avLst/>
          </a:prstGeom>
          <a:noFill/>
          <a:ln cap="flat" cmpd="tri" w="76200">
            <a:solidFill>
              <a:schemeClr val="hlink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48" name="Shape 1248"/>
          <p:cNvSpPr txBox="1"/>
          <p:nvPr/>
        </p:nvSpPr>
        <p:spPr>
          <a:xfrm>
            <a:off x="214314" y="214312"/>
            <a:ext cx="850108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การจัดทำรายงานการประเมินผลการควบคุมภายใน </a:t>
            </a:r>
          </a:p>
        </p:txBody>
      </p:sp>
      <p:sp>
        <p:nvSpPr>
          <p:cNvPr id="1249" name="Shape 1249"/>
          <p:cNvSpPr/>
          <p:nvPr/>
        </p:nvSpPr>
        <p:spPr>
          <a:xfrm>
            <a:off x="3000376" y="3071815"/>
            <a:ext cx="714374" cy="1785937"/>
          </a:xfrm>
          <a:custGeom>
            <a:pathLst>
              <a:path extrusionOk="0" h="120000" w="120000">
                <a:moveTo>
                  <a:pt x="90000" y="0"/>
                </a:moveTo>
                <a:lnTo>
                  <a:pt x="90000" y="30000"/>
                </a:lnTo>
                <a:lnTo>
                  <a:pt x="18750" y="30000"/>
                </a:lnTo>
                <a:lnTo>
                  <a:pt x="18750" y="90000"/>
                </a:lnTo>
                <a:lnTo>
                  <a:pt x="90000" y="90000"/>
                </a:lnTo>
                <a:lnTo>
                  <a:pt x="90000" y="120000"/>
                </a:lnTo>
                <a:lnTo>
                  <a:pt x="120000" y="60000"/>
                </a:lnTo>
                <a:close/>
              </a:path>
              <a:path extrusionOk="0" h="120000" w="120000">
                <a:moveTo>
                  <a:pt x="7500" y="30000"/>
                </a:moveTo>
                <a:lnTo>
                  <a:pt x="7500" y="90000"/>
                </a:lnTo>
                <a:lnTo>
                  <a:pt x="15000" y="90000"/>
                </a:lnTo>
                <a:lnTo>
                  <a:pt x="15000" y="30000"/>
                </a:lnTo>
                <a:close/>
              </a:path>
              <a:path extrusionOk="0" h="120000" w="120000">
                <a:moveTo>
                  <a:pt x="0" y="30000"/>
                </a:moveTo>
                <a:lnTo>
                  <a:pt x="0" y="90000"/>
                </a:lnTo>
                <a:lnTo>
                  <a:pt x="3750" y="90000"/>
                </a:lnTo>
                <a:lnTo>
                  <a:pt x="3750" y="30000"/>
                </a:ln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B2B2B2"/>
              </a:gs>
            </a:gsLst>
            <a:lin ang="0" scaled="0"/>
          </a:gra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0" name="Shape 1250"/>
          <p:cNvSpPr/>
          <p:nvPr/>
        </p:nvSpPr>
        <p:spPr>
          <a:xfrm>
            <a:off x="357158" y="1857364"/>
            <a:ext cx="2514599" cy="4495800"/>
          </a:xfrm>
          <a:prstGeom prst="rect">
            <a:avLst/>
          </a:prstGeom>
          <a:solidFill>
            <a:srgbClr val="F4CCC8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1" name="Shape 1251"/>
          <p:cNvSpPr/>
          <p:nvPr/>
        </p:nvSpPr>
        <p:spPr>
          <a:xfrm>
            <a:off x="4071937" y="3500439"/>
            <a:ext cx="914400" cy="642936"/>
          </a:xfrm>
          <a:prstGeom prst="rect">
            <a:avLst/>
          </a:prstGeom>
          <a:solidFill>
            <a:srgbClr val="0033CC"/>
          </a:solidFill>
          <a:ln cap="flat" cmpd="sng" w="9525">
            <a:solidFill>
              <a:schemeClr val="l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ปอ.2</a:t>
            </a:r>
          </a:p>
        </p:txBody>
      </p:sp>
      <p:sp>
        <p:nvSpPr>
          <p:cNvPr id="1252" name="Shape 1252"/>
          <p:cNvSpPr/>
          <p:nvPr/>
        </p:nvSpPr>
        <p:spPr>
          <a:xfrm>
            <a:off x="4714875" y="3714750"/>
            <a:ext cx="914400" cy="642938"/>
          </a:xfrm>
          <a:prstGeom prst="rect">
            <a:avLst/>
          </a:prstGeom>
          <a:solidFill>
            <a:srgbClr val="0033CC"/>
          </a:solidFill>
          <a:ln cap="flat" cmpd="sng" w="9525">
            <a:solidFill>
              <a:schemeClr val="l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ปอ.3</a:t>
            </a:r>
          </a:p>
        </p:txBody>
      </p:sp>
      <p:sp>
        <p:nvSpPr>
          <p:cNvPr id="1253" name="Shape 1253"/>
          <p:cNvSpPr/>
          <p:nvPr/>
        </p:nvSpPr>
        <p:spPr>
          <a:xfrm>
            <a:off x="6396037" y="4895850"/>
            <a:ext cx="762000" cy="838199"/>
          </a:xfrm>
          <a:prstGeom prst="foldedCorner">
            <a:avLst>
              <a:gd fmla="val 12500" name="adj"/>
            </a:avLst>
          </a:prstGeom>
          <a:solidFill>
            <a:srgbClr val="336600"/>
          </a:solidFill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ปส.</a:t>
            </a:r>
          </a:p>
        </p:txBody>
      </p:sp>
      <p:cxnSp>
        <p:nvCxnSpPr>
          <p:cNvPr id="1254" name="Shape 1254"/>
          <p:cNvCxnSpPr/>
          <p:nvPr/>
        </p:nvCxnSpPr>
        <p:spPr>
          <a:xfrm>
            <a:off x="4643437" y="4143376"/>
            <a:ext cx="0" cy="1133475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ash"/>
            <a:miter/>
            <a:headEnd len="med" w="med" type="none"/>
            <a:tailEnd len="med" w="med" type="none"/>
          </a:ln>
        </p:spPr>
      </p:cxnSp>
      <p:cxnSp>
        <p:nvCxnSpPr>
          <p:cNvPr id="1255" name="Shape 1255"/>
          <p:cNvCxnSpPr/>
          <p:nvPr/>
        </p:nvCxnSpPr>
        <p:spPr>
          <a:xfrm>
            <a:off x="4643437" y="5276850"/>
            <a:ext cx="17526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ash"/>
            <a:miter/>
            <a:headEnd len="med" w="med" type="none"/>
            <a:tailEnd len="lg" w="lg" type="triangle"/>
          </a:ln>
        </p:spPr>
      </p:cxnSp>
      <p:sp>
        <p:nvSpPr>
          <p:cNvPr id="1256" name="Shape 1256"/>
          <p:cNvSpPr/>
          <p:nvPr/>
        </p:nvSpPr>
        <p:spPr>
          <a:xfrm>
            <a:off x="7715250" y="3500437"/>
            <a:ext cx="762000" cy="838199"/>
          </a:xfrm>
          <a:prstGeom prst="foldedCorner">
            <a:avLst>
              <a:gd fmla="val 12500" name="adj"/>
            </a:avLst>
          </a:prstGeom>
          <a:solidFill>
            <a:srgbClr val="3333FF"/>
          </a:solidFill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ปอ.</a:t>
            </a: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</a:p>
        </p:txBody>
      </p:sp>
      <p:cxnSp>
        <p:nvCxnSpPr>
          <p:cNvPr id="1257" name="Shape 1257"/>
          <p:cNvCxnSpPr/>
          <p:nvPr/>
        </p:nvCxnSpPr>
        <p:spPr>
          <a:xfrm>
            <a:off x="5643562" y="4000500"/>
            <a:ext cx="200025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ash"/>
            <a:round/>
            <a:headEnd len="med" w="med" type="none"/>
            <a:tailEnd len="lg" w="lg" type="triangle"/>
          </a:ln>
        </p:spPr>
      </p:cxnSp>
      <p:cxnSp>
        <p:nvCxnSpPr>
          <p:cNvPr id="1258" name="Shape 1258"/>
          <p:cNvCxnSpPr/>
          <p:nvPr/>
        </p:nvCxnSpPr>
        <p:spPr>
          <a:xfrm>
            <a:off x="7215188" y="5286376"/>
            <a:ext cx="914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ash"/>
            <a:miter/>
            <a:headEnd len="med" w="med" type="none"/>
            <a:tailEnd len="med" w="med" type="none"/>
          </a:ln>
        </p:spPr>
      </p:cxnSp>
      <p:cxnSp>
        <p:nvCxnSpPr>
          <p:cNvPr id="1259" name="Shape 1259"/>
          <p:cNvCxnSpPr/>
          <p:nvPr/>
        </p:nvCxnSpPr>
        <p:spPr>
          <a:xfrm flipH="1">
            <a:off x="8129590" y="4357689"/>
            <a:ext cx="14287" cy="928686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ash"/>
            <a:miter/>
            <a:headEnd len="lg" w="lg" type="triangle"/>
            <a:tailEnd len="med" w="med" type="none"/>
          </a:ln>
        </p:spPr>
      </p:cxnSp>
      <p:sp>
        <p:nvSpPr>
          <p:cNvPr id="1260" name="Shape 1260"/>
          <p:cNvSpPr txBox="1"/>
          <p:nvPr/>
        </p:nvSpPr>
        <p:spPr>
          <a:xfrm>
            <a:off x="214282" y="1071545"/>
            <a:ext cx="320632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rgbClr val="DF322D"/>
                </a:solidFill>
                <a:latin typeface="Calibri"/>
                <a:ea typeface="Calibri"/>
                <a:cs typeface="Calibri"/>
                <a:sym typeface="Calibri"/>
              </a:rPr>
              <a:t>ส่วนงานย่อยทุกแห่ง</a:t>
            </a:r>
          </a:p>
        </p:txBody>
      </p:sp>
      <p:sp>
        <p:nvSpPr>
          <p:cNvPr id="1261" name="Shape 1261"/>
          <p:cNvSpPr/>
          <p:nvPr/>
        </p:nvSpPr>
        <p:spPr>
          <a:xfrm>
            <a:off x="1533475" y="3776653"/>
            <a:ext cx="1000131" cy="857255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ปย.2   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</a:p>
        </p:txBody>
      </p:sp>
      <p:sp>
        <p:nvSpPr>
          <p:cNvPr id="1262" name="Shape 1262"/>
          <p:cNvSpPr/>
          <p:nvPr/>
        </p:nvSpPr>
        <p:spPr>
          <a:xfrm>
            <a:off x="785785" y="3500437"/>
            <a:ext cx="962004" cy="847720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ปย.1</a:t>
            </a:r>
          </a:p>
        </p:txBody>
      </p:sp>
      <p:sp>
        <p:nvSpPr>
          <p:cNvPr id="1263" name="Shape 1263"/>
          <p:cNvSpPr/>
          <p:nvPr/>
        </p:nvSpPr>
        <p:spPr>
          <a:xfrm>
            <a:off x="1462037" y="5276851"/>
            <a:ext cx="1000131" cy="857255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ปย.2   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</a:p>
        </p:txBody>
      </p:sp>
      <p:sp>
        <p:nvSpPr>
          <p:cNvPr id="1264" name="Shape 1264"/>
          <p:cNvSpPr/>
          <p:nvPr/>
        </p:nvSpPr>
        <p:spPr>
          <a:xfrm>
            <a:off x="785785" y="5000635"/>
            <a:ext cx="962004" cy="847720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ปย.1</a:t>
            </a:r>
          </a:p>
        </p:txBody>
      </p:sp>
      <p:sp>
        <p:nvSpPr>
          <p:cNvPr id="1265" name="Shape 1265"/>
          <p:cNvSpPr/>
          <p:nvPr/>
        </p:nvSpPr>
        <p:spPr>
          <a:xfrm>
            <a:off x="1533475" y="2276455"/>
            <a:ext cx="1000131" cy="857255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ปย.2   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</a:p>
        </p:txBody>
      </p:sp>
      <p:sp>
        <p:nvSpPr>
          <p:cNvPr id="1266" name="Shape 1266"/>
          <p:cNvSpPr/>
          <p:nvPr/>
        </p:nvSpPr>
        <p:spPr>
          <a:xfrm>
            <a:off x="785785" y="2000240"/>
            <a:ext cx="962004" cy="847720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ปย.1</a:t>
            </a:r>
          </a:p>
        </p:txBody>
      </p:sp>
      <p:sp>
        <p:nvSpPr>
          <p:cNvPr id="1267" name="Shape 1267"/>
          <p:cNvSpPr txBox="1"/>
          <p:nvPr/>
        </p:nvSpPr>
        <p:spPr>
          <a:xfrm>
            <a:off x="5072066" y="2000240"/>
            <a:ext cx="278954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rgbClr val="DF7A75"/>
                </a:solidFill>
                <a:latin typeface="Arial"/>
                <a:ea typeface="Arial"/>
                <a:cs typeface="Arial"/>
                <a:sym typeface="Arial"/>
              </a:rPr>
              <a:t>ภาพรวมองค์กร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Shape 1272"/>
          <p:cNvSpPr/>
          <p:nvPr/>
        </p:nvSpPr>
        <p:spPr>
          <a:xfrm>
            <a:off x="107950" y="441325"/>
            <a:ext cx="8856662" cy="819150"/>
          </a:xfrm>
          <a:prstGeom prst="rect">
            <a:avLst/>
          </a:prstGeom>
          <a:solidFill>
            <a:srgbClr val="F4CCC8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5000"/>
              </a:lnSpc>
              <a:spcBef>
                <a:spcPts val="240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สรุปรายงานที่ต้องจัดทำและจัดส่งตามระเบียบฯ ข้อ 6</a:t>
            </a:r>
          </a:p>
          <a:p>
            <a:pPr indent="0" lvl="0" marL="0" marR="0" rtl="0" algn="ctr">
              <a:lnSpc>
                <a:spcPct val="85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" name="Shape 1273"/>
          <p:cNvSpPr/>
          <p:nvPr/>
        </p:nvSpPr>
        <p:spPr>
          <a:xfrm>
            <a:off x="7770813" y="2254250"/>
            <a:ext cx="935037" cy="4238625"/>
          </a:xfrm>
          <a:prstGeom prst="rect">
            <a:avLst/>
          </a:prstGeom>
          <a:solidFill>
            <a:srgbClr val="FFEFFF"/>
          </a:solidFill>
          <a:ln cap="flat" cmpd="sng" w="9525">
            <a:solidFill>
              <a:srgbClr val="FF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48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✓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400">
              <a:solidFill>
                <a:srgbClr val="E200E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</a:p>
          <a:p>
            <a:pPr indent="0" lvl="0" marL="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40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00CC66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00CC66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</a:p>
        </p:txBody>
      </p:sp>
      <p:sp>
        <p:nvSpPr>
          <p:cNvPr id="1274" name="Shape 1274"/>
          <p:cNvSpPr/>
          <p:nvPr/>
        </p:nvSpPr>
        <p:spPr>
          <a:xfrm>
            <a:off x="6907213" y="2254250"/>
            <a:ext cx="863599" cy="4238625"/>
          </a:xfrm>
          <a:prstGeom prst="rect">
            <a:avLst/>
          </a:prstGeom>
          <a:solidFill>
            <a:srgbClr val="FFEFFF"/>
          </a:solidFill>
          <a:ln cap="flat" cmpd="sng" w="9525">
            <a:solidFill>
              <a:srgbClr val="FF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✓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✓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✓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400">
              <a:solidFill>
                <a:srgbClr val="E200E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✓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✓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40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480"/>
              </a:spcBef>
              <a:spcAft>
                <a:spcPts val="0"/>
              </a:spcAft>
              <a:buClr>
                <a:srgbClr val="00CC66"/>
              </a:buClr>
              <a:buSzPct val="25000"/>
              <a:buFont typeface="Arial"/>
              <a:buNone/>
            </a:pPr>
            <a:r>
              <a:rPr b="0" lang="th-TH" sz="2400">
                <a:solidFill>
                  <a:srgbClr val="00CC66"/>
                </a:solidFill>
                <a:latin typeface="Arial"/>
                <a:ea typeface="Arial"/>
                <a:cs typeface="Arial"/>
                <a:sym typeface="Arial"/>
              </a:rPr>
              <a:t>✓</a:t>
            </a:r>
          </a:p>
        </p:txBody>
      </p:sp>
      <p:sp>
        <p:nvSpPr>
          <p:cNvPr id="1275" name="Shape 1275"/>
          <p:cNvSpPr/>
          <p:nvPr/>
        </p:nvSpPr>
        <p:spPr>
          <a:xfrm>
            <a:off x="498475" y="2254250"/>
            <a:ext cx="6408737" cy="4238625"/>
          </a:xfrm>
          <a:prstGeom prst="rect">
            <a:avLst/>
          </a:prstGeom>
          <a:solidFill>
            <a:srgbClr val="FFEFFF"/>
          </a:solidFill>
          <a:ln cap="flat" cmpd="sng" w="9525">
            <a:solidFill>
              <a:srgbClr val="FF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533400" lvl="0" marL="533400" marR="0" rtl="0" algn="l">
              <a:spcBef>
                <a:spcPts val="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1" lang="th-TH" sz="2800" u="sng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หน่วยรับตรวจ</a:t>
            </a:r>
          </a:p>
          <a:p>
            <a:pPr indent="-533400" lvl="0" marL="533400" marR="0" rtl="0" algn="l">
              <a:lnSpc>
                <a:spcPct val="90000"/>
              </a:lnSpc>
              <a:spcBef>
                <a:spcPts val="14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1" lang="th-TH" sz="28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b="1" lang="th-TH" sz="24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ปอ.1 หนังสือรับรองการประเมินผลการควบคุมภายใน</a:t>
            </a:r>
          </a:p>
          <a:p>
            <a:pPr indent="-533400" lvl="0" marL="533400" marR="0" rtl="0" algn="l">
              <a:lnSpc>
                <a:spcPct val="90000"/>
              </a:lnSpc>
              <a:spcBef>
                <a:spcPts val="14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1" lang="th-TH" sz="28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b="1" lang="th-TH" sz="24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ปอ.2 ผลการประเมินองค์ประกอบของการควบคุมภายใน</a:t>
            </a:r>
          </a:p>
          <a:p>
            <a:pPr indent="-533400" lvl="0" marL="533400" marR="0" rtl="0" algn="l">
              <a:lnSpc>
                <a:spcPct val="90000"/>
              </a:lnSpc>
              <a:spcBef>
                <a:spcPts val="140"/>
              </a:spcBef>
              <a:spcAft>
                <a:spcPts val="0"/>
              </a:spcAft>
              <a:buClr>
                <a:srgbClr val="E200E2"/>
              </a:buClr>
              <a:buSzPct val="25000"/>
              <a:buFont typeface="Arial"/>
              <a:buNone/>
            </a:pPr>
            <a:r>
              <a:rPr b="1" lang="th-TH" sz="28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1" lang="th-TH" sz="2400">
                <a:solidFill>
                  <a:srgbClr val="E200E2"/>
                </a:solidFill>
                <a:latin typeface="Arial"/>
                <a:ea typeface="Arial"/>
                <a:cs typeface="Arial"/>
                <a:sym typeface="Arial"/>
              </a:rPr>
              <a:t> ปอ.3 แผนการปรับปรุงการควบคุมภายใน</a:t>
            </a:r>
          </a:p>
          <a:p>
            <a:pPr indent="-533400" lvl="0" marL="533400" marR="0" rtl="0" algn="l">
              <a:lnSpc>
                <a:spcPct val="90000"/>
              </a:lnSpc>
              <a:spcBef>
                <a:spcPts val="420"/>
              </a:spcBef>
              <a:spcAft>
                <a:spcPts val="0"/>
              </a:spcAft>
              <a:buClr>
                <a:srgbClr val="0066FF"/>
              </a:buClr>
              <a:buSzPct val="25000"/>
              <a:buFont typeface="Arial"/>
              <a:buNone/>
            </a:pPr>
            <a:r>
              <a:rPr b="1" lang="th-TH" sz="2800" u="sng">
                <a:solidFill>
                  <a:srgbClr val="0066FF"/>
                </a:solidFill>
                <a:latin typeface="Arial"/>
                <a:ea typeface="Arial"/>
                <a:cs typeface="Arial"/>
                <a:sym typeface="Arial"/>
              </a:rPr>
              <a:t>หน่วยงานย่อย/ส่วนงานย่อย</a:t>
            </a:r>
          </a:p>
          <a:p>
            <a:pPr indent="-533400" lvl="0" marL="533400" marR="0" rtl="0" algn="l">
              <a:lnSpc>
                <a:spcPct val="90000"/>
              </a:lnSpc>
              <a:spcBef>
                <a:spcPts val="140"/>
              </a:spcBef>
              <a:spcAft>
                <a:spcPts val="0"/>
              </a:spcAft>
              <a:buClr>
                <a:srgbClr val="0066FF"/>
              </a:buClr>
              <a:buSzPct val="25000"/>
              <a:buFont typeface="Arial"/>
              <a:buNone/>
            </a:pPr>
            <a:r>
              <a:rPr b="1" lang="th-TH" sz="2800">
                <a:solidFill>
                  <a:srgbClr val="0066FF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b="1" lang="th-TH" sz="2400">
                <a:solidFill>
                  <a:srgbClr val="0066FF"/>
                </a:solidFill>
                <a:latin typeface="Arial"/>
                <a:ea typeface="Arial"/>
                <a:cs typeface="Arial"/>
                <a:sym typeface="Arial"/>
              </a:rPr>
              <a:t>ปย.1 ผลการประเมินองค์ประกอบของการควบคุมภายใน</a:t>
            </a:r>
          </a:p>
          <a:p>
            <a:pPr indent="-533400" lvl="0" marL="533400" marR="0" rtl="0" algn="l">
              <a:lnSpc>
                <a:spcPct val="90000"/>
              </a:lnSpc>
              <a:spcBef>
                <a:spcPts val="140"/>
              </a:spcBef>
              <a:spcAft>
                <a:spcPts val="0"/>
              </a:spcAft>
              <a:buClr>
                <a:srgbClr val="0066FF"/>
              </a:buClr>
              <a:buSzPct val="25000"/>
              <a:buFont typeface="Arial"/>
              <a:buNone/>
            </a:pPr>
            <a:r>
              <a:rPr b="1" lang="th-TH" sz="2800">
                <a:solidFill>
                  <a:srgbClr val="0066FF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b="1" lang="th-TH" sz="2400">
                <a:solidFill>
                  <a:srgbClr val="0066FF"/>
                </a:solidFill>
                <a:latin typeface="Arial"/>
                <a:ea typeface="Arial"/>
                <a:cs typeface="Arial"/>
                <a:sym typeface="Arial"/>
              </a:rPr>
              <a:t>ปย.2 การประเมินผลและการปรับปรุงการควบคุมภายใน</a:t>
            </a:r>
          </a:p>
          <a:p>
            <a:pPr indent="-533400" lvl="0" marL="533400" marR="0" rtl="0" algn="l">
              <a:lnSpc>
                <a:spcPct val="90000"/>
              </a:lnSpc>
              <a:spcBef>
                <a:spcPts val="140"/>
              </a:spcBef>
              <a:spcAft>
                <a:spcPts val="0"/>
              </a:spcAft>
              <a:buClr>
                <a:srgbClr val="00CC66"/>
              </a:buClr>
              <a:buSzPct val="25000"/>
              <a:buFont typeface="Arial"/>
              <a:buNone/>
            </a:pPr>
            <a:r>
              <a:rPr b="1" lang="th-TH" sz="2800" u="sng">
                <a:solidFill>
                  <a:srgbClr val="00CC66"/>
                </a:solidFill>
                <a:latin typeface="Arial"/>
                <a:ea typeface="Arial"/>
                <a:cs typeface="Arial"/>
                <a:sym typeface="Arial"/>
              </a:rPr>
              <a:t>ผู้ตรวจสอบภายใน</a:t>
            </a:r>
          </a:p>
          <a:p>
            <a:pPr indent="-533400" lvl="0" marL="533400" marR="0" rtl="0" algn="l">
              <a:lnSpc>
                <a:spcPct val="90000"/>
              </a:lnSpc>
              <a:spcBef>
                <a:spcPts val="140"/>
              </a:spcBef>
              <a:spcAft>
                <a:spcPts val="0"/>
              </a:spcAft>
              <a:buClr>
                <a:srgbClr val="00CC66"/>
              </a:buClr>
              <a:buSzPct val="25000"/>
              <a:buFont typeface="Noto Sans Symbols"/>
              <a:buNone/>
            </a:pPr>
            <a:r>
              <a:rPr b="1" lang="th-TH" sz="2800">
                <a:solidFill>
                  <a:srgbClr val="00CC66"/>
                </a:solidFill>
                <a:latin typeface="Arial"/>
                <a:ea typeface="Arial"/>
                <a:cs typeface="Arial"/>
                <a:sym typeface="Arial"/>
              </a:rPr>
              <a:t>ปส.</a:t>
            </a:r>
            <a:r>
              <a:rPr b="1" lang="th-TH" sz="2400">
                <a:solidFill>
                  <a:srgbClr val="00CC66"/>
                </a:solidFill>
                <a:latin typeface="Arial"/>
                <a:ea typeface="Arial"/>
                <a:cs typeface="Arial"/>
                <a:sym typeface="Arial"/>
              </a:rPr>
              <a:t> ผลการสอบทานการประเมินผลการควบคุมภายใน</a:t>
            </a:r>
          </a:p>
          <a:p>
            <a:pPr indent="-533400" lvl="0" marL="533400" marR="0" rtl="0" algn="l">
              <a:lnSpc>
                <a:spcPct val="90000"/>
              </a:lnSpc>
              <a:spcBef>
                <a:spcPts val="120"/>
              </a:spcBef>
              <a:spcAft>
                <a:spcPts val="0"/>
              </a:spcAft>
              <a:buClr>
                <a:srgbClr val="00CC66"/>
              </a:buClr>
              <a:buSzPct val="25000"/>
              <a:buFont typeface="Noto Sans Symbols"/>
              <a:buNone/>
            </a:pPr>
            <a:r>
              <a:rPr b="1" lang="th-TH" sz="2400">
                <a:solidFill>
                  <a:srgbClr val="00CC66"/>
                </a:solidFill>
                <a:latin typeface="Arial"/>
                <a:ea typeface="Arial"/>
                <a:cs typeface="Arial"/>
                <a:sym typeface="Arial"/>
              </a:rPr>
              <a:t>       ของผู้ตรวจสอบภายใน</a:t>
            </a:r>
          </a:p>
        </p:txBody>
      </p:sp>
      <p:sp>
        <p:nvSpPr>
          <p:cNvPr id="1276" name="Shape 1276"/>
          <p:cNvSpPr/>
          <p:nvPr/>
        </p:nvSpPr>
        <p:spPr>
          <a:xfrm>
            <a:off x="7770813" y="1692275"/>
            <a:ext cx="935037" cy="561975"/>
          </a:xfrm>
          <a:prstGeom prst="rect">
            <a:avLst/>
          </a:prstGeom>
          <a:solidFill>
            <a:srgbClr val="FFEFFF"/>
          </a:solidFill>
          <a:ln cap="flat" cmpd="sng" w="9525">
            <a:solidFill>
              <a:srgbClr val="FF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5000"/>
              <a:buFont typeface="Arial"/>
              <a:buNone/>
            </a:pPr>
            <a:r>
              <a:rPr b="1" lang="th-TH" sz="28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จัดส่ง</a:t>
            </a:r>
          </a:p>
        </p:txBody>
      </p:sp>
      <p:sp>
        <p:nvSpPr>
          <p:cNvPr id="1277" name="Shape 1277"/>
          <p:cNvSpPr/>
          <p:nvPr/>
        </p:nvSpPr>
        <p:spPr>
          <a:xfrm>
            <a:off x="6907213" y="1692275"/>
            <a:ext cx="863599" cy="561975"/>
          </a:xfrm>
          <a:prstGeom prst="rect">
            <a:avLst/>
          </a:prstGeom>
          <a:solidFill>
            <a:srgbClr val="FFEFFF"/>
          </a:solidFill>
          <a:ln cap="flat" cmpd="sng" w="9525">
            <a:solidFill>
              <a:srgbClr val="FF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5000"/>
              <a:buFont typeface="Arial"/>
              <a:buNone/>
            </a:pPr>
            <a:r>
              <a:rPr b="1" lang="th-TH" sz="28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จัดทำ</a:t>
            </a:r>
          </a:p>
        </p:txBody>
      </p:sp>
      <p:sp>
        <p:nvSpPr>
          <p:cNvPr id="1278" name="Shape 1278"/>
          <p:cNvSpPr/>
          <p:nvPr/>
        </p:nvSpPr>
        <p:spPr>
          <a:xfrm>
            <a:off x="498475" y="1692275"/>
            <a:ext cx="6408737" cy="561975"/>
          </a:xfrm>
          <a:prstGeom prst="rect">
            <a:avLst/>
          </a:prstGeom>
          <a:solidFill>
            <a:srgbClr val="FFEFFF"/>
          </a:solidFill>
          <a:ln cap="flat" cmpd="sng" w="9525">
            <a:solidFill>
              <a:srgbClr val="FF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5000"/>
              <a:buFont typeface="Arial"/>
              <a:buNone/>
            </a:pPr>
            <a:r>
              <a:rPr b="1" lang="th-TH" sz="28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แบบรายงาน</a:t>
            </a:r>
          </a:p>
        </p:txBody>
      </p:sp>
      <p:cxnSp>
        <p:nvCxnSpPr>
          <p:cNvPr id="1279" name="Shape 1279"/>
          <p:cNvCxnSpPr/>
          <p:nvPr/>
        </p:nvCxnSpPr>
        <p:spPr>
          <a:xfrm>
            <a:off x="498475" y="1692275"/>
            <a:ext cx="8207375" cy="0"/>
          </a:xfrm>
          <a:prstGeom prst="straightConnector1">
            <a:avLst/>
          </a:prstGeom>
          <a:noFill/>
          <a:ln cap="sq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0" name="Shape 1280"/>
          <p:cNvCxnSpPr/>
          <p:nvPr/>
        </p:nvCxnSpPr>
        <p:spPr>
          <a:xfrm>
            <a:off x="498475" y="2254250"/>
            <a:ext cx="8207375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1" name="Shape 1281"/>
          <p:cNvCxnSpPr/>
          <p:nvPr/>
        </p:nvCxnSpPr>
        <p:spPr>
          <a:xfrm>
            <a:off x="498475" y="6492875"/>
            <a:ext cx="8207375" cy="0"/>
          </a:xfrm>
          <a:prstGeom prst="straightConnector1">
            <a:avLst/>
          </a:prstGeom>
          <a:noFill/>
          <a:ln cap="sq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2" name="Shape 1282"/>
          <p:cNvCxnSpPr/>
          <p:nvPr/>
        </p:nvCxnSpPr>
        <p:spPr>
          <a:xfrm>
            <a:off x="498475" y="1692275"/>
            <a:ext cx="0" cy="4800600"/>
          </a:xfrm>
          <a:prstGeom prst="straightConnector1">
            <a:avLst/>
          </a:prstGeom>
          <a:noFill/>
          <a:ln cap="sq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3" name="Shape 1283"/>
          <p:cNvCxnSpPr/>
          <p:nvPr/>
        </p:nvCxnSpPr>
        <p:spPr>
          <a:xfrm>
            <a:off x="6907213" y="1692275"/>
            <a:ext cx="0" cy="48006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4" name="Shape 1284"/>
          <p:cNvCxnSpPr/>
          <p:nvPr/>
        </p:nvCxnSpPr>
        <p:spPr>
          <a:xfrm>
            <a:off x="7770813" y="1692275"/>
            <a:ext cx="0" cy="48006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5" name="Shape 1285"/>
          <p:cNvCxnSpPr/>
          <p:nvPr/>
        </p:nvCxnSpPr>
        <p:spPr>
          <a:xfrm>
            <a:off x="8705850" y="1692275"/>
            <a:ext cx="0" cy="4800600"/>
          </a:xfrm>
          <a:prstGeom prst="straightConnector1">
            <a:avLst/>
          </a:prstGeom>
          <a:noFill/>
          <a:ln cap="sq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86" name="Shape 1286"/>
          <p:cNvSpPr/>
          <p:nvPr/>
        </p:nvSpPr>
        <p:spPr>
          <a:xfrm>
            <a:off x="8532813" y="6400800"/>
            <a:ext cx="465137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lang="th-TH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93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Shape 1294"/>
          <p:cNvSpPr txBox="1"/>
          <p:nvPr/>
        </p:nvSpPr>
        <p:spPr>
          <a:xfrm>
            <a:off x="2483767" y="1700808"/>
            <a:ext cx="2087239" cy="1296143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๒.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ประเมินตามแบบประเมินองค์ประกอบของการควบคุมภายใน ๕ องค์ประกอบ </a:t>
            </a:r>
          </a:p>
        </p:txBody>
      </p:sp>
      <p:sp>
        <p:nvSpPr>
          <p:cNvPr id="1295" name="Shape 1295"/>
          <p:cNvSpPr txBox="1"/>
          <p:nvPr/>
        </p:nvSpPr>
        <p:spPr>
          <a:xfrm>
            <a:off x="179511" y="1700808"/>
            <a:ext cx="2160240" cy="1296143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๑.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ติดตามผลการปฏิบัติตามแผนการปรับปรุง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(จากแบบ ปย.๒ งวดก่อน)</a:t>
            </a:r>
          </a:p>
        </p:txBody>
      </p:sp>
      <p:sp>
        <p:nvSpPr>
          <p:cNvPr id="1296" name="Shape 1296"/>
          <p:cNvSpPr txBox="1"/>
          <p:nvPr/>
        </p:nvSpPr>
        <p:spPr>
          <a:xfrm>
            <a:off x="4716016" y="1700808"/>
            <a:ext cx="2016224" cy="1296143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๓.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ประเมินจากกระบวนการปฏิบัติงาน (Flowchart) </a:t>
            </a:r>
          </a:p>
        </p:txBody>
      </p:sp>
      <p:sp>
        <p:nvSpPr>
          <p:cNvPr id="1297" name="Shape 1297"/>
          <p:cNvSpPr txBox="1"/>
          <p:nvPr/>
        </p:nvSpPr>
        <p:spPr>
          <a:xfrm>
            <a:off x="6876256" y="1700808"/>
            <a:ext cx="2088232" cy="1296143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๔.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ประเมินตามแบบสอบถามการควบคุมภายใน </a:t>
            </a:r>
          </a:p>
        </p:txBody>
      </p:sp>
      <p:sp>
        <p:nvSpPr>
          <p:cNvPr id="1298" name="Shape 1298"/>
          <p:cNvSpPr txBox="1"/>
          <p:nvPr/>
        </p:nvSpPr>
        <p:spPr>
          <a:xfrm>
            <a:off x="395536" y="3717032"/>
            <a:ext cx="2203673" cy="1234082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จัดทำรายงานและติดตามแผนการปรับปรุงการควบคุมภายใน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(แบบติดตาม ปย.๒)</a:t>
            </a:r>
          </a:p>
        </p:txBody>
      </p:sp>
      <p:sp>
        <p:nvSpPr>
          <p:cNvPr id="1299" name="Shape 1299"/>
          <p:cNvSpPr txBox="1"/>
          <p:nvPr/>
        </p:nvSpPr>
        <p:spPr>
          <a:xfrm>
            <a:off x="3275856" y="3501007"/>
            <a:ext cx="1800199" cy="1512167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จัดทำรายงานผลการประเมินองค์ประกอบการควบคุมภายใน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(แบบ ปย.๑)</a:t>
            </a:r>
          </a:p>
        </p:txBody>
      </p:sp>
      <p:sp>
        <p:nvSpPr>
          <p:cNvPr id="1300" name="Shape 1300"/>
          <p:cNvSpPr txBox="1"/>
          <p:nvPr/>
        </p:nvSpPr>
        <p:spPr>
          <a:xfrm>
            <a:off x="5652119" y="3645023"/>
            <a:ext cx="2850951" cy="1378097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สรุปจุดอ่อนที่พบจากการประเมิน จัดทำรายงานการประเมินความเสี่ยงเพื่อการควบคุมภายใน</a:t>
            </a:r>
          </a:p>
        </p:txBody>
      </p:sp>
      <p:cxnSp>
        <p:nvCxnSpPr>
          <p:cNvPr id="1301" name="Shape 1301"/>
          <p:cNvCxnSpPr/>
          <p:nvPr/>
        </p:nvCxnSpPr>
        <p:spPr>
          <a:xfrm>
            <a:off x="7740352" y="3068959"/>
            <a:ext cx="0" cy="528638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1302" name="Shape 1302"/>
          <p:cNvCxnSpPr/>
          <p:nvPr/>
        </p:nvCxnSpPr>
        <p:spPr>
          <a:xfrm>
            <a:off x="6156176" y="3068959"/>
            <a:ext cx="0" cy="528638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1303" name="Shape 1303"/>
          <p:cNvCxnSpPr/>
          <p:nvPr/>
        </p:nvCxnSpPr>
        <p:spPr>
          <a:xfrm rot="10800000">
            <a:off x="5076055" y="4293096"/>
            <a:ext cx="606425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1304" name="Shape 1304"/>
          <p:cNvCxnSpPr/>
          <p:nvPr/>
        </p:nvCxnSpPr>
        <p:spPr>
          <a:xfrm>
            <a:off x="2771800" y="4293096"/>
            <a:ext cx="432047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1305" name="Shape 1305"/>
          <p:cNvCxnSpPr/>
          <p:nvPr/>
        </p:nvCxnSpPr>
        <p:spPr>
          <a:xfrm>
            <a:off x="4211960" y="2996951"/>
            <a:ext cx="0" cy="528638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1306" name="Shape 1306"/>
          <p:cNvCxnSpPr/>
          <p:nvPr/>
        </p:nvCxnSpPr>
        <p:spPr>
          <a:xfrm>
            <a:off x="1403648" y="3140967"/>
            <a:ext cx="0" cy="492125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1307" name="Shape 1307"/>
          <p:cNvCxnSpPr/>
          <p:nvPr/>
        </p:nvCxnSpPr>
        <p:spPr>
          <a:xfrm>
            <a:off x="4139951" y="5013176"/>
            <a:ext cx="0" cy="330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lg" w="lg" type="triangle"/>
          </a:ln>
        </p:spPr>
      </p:cxnSp>
      <p:sp>
        <p:nvSpPr>
          <p:cNvPr id="1308" name="Shape 1308"/>
          <p:cNvSpPr txBox="1"/>
          <p:nvPr/>
        </p:nvSpPr>
        <p:spPr>
          <a:xfrm>
            <a:off x="2915816" y="5373216"/>
            <a:ext cx="2318567" cy="1296143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จัดทำรายงานผลการประเมินผลการควบคุมภายในและการปรับปรุงการควบคุมภายใน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1" i="0" lang="th-TH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(แบบ ปย.๒)</a:t>
            </a:r>
          </a:p>
        </p:txBody>
      </p:sp>
      <p:sp>
        <p:nvSpPr>
          <p:cNvPr id="1309" name="Shape 1309"/>
          <p:cNvSpPr txBox="1"/>
          <p:nvPr/>
        </p:nvSpPr>
        <p:spPr>
          <a:xfrm>
            <a:off x="0" y="260647"/>
            <a:ext cx="8892479" cy="936103"/>
          </a:xfrm>
          <a:prstGeom prst="rect">
            <a:avLst/>
          </a:prstGeom>
          <a:solidFill>
            <a:schemeClr val="accent1"/>
          </a:solidFill>
          <a:ln cap="flat" cmpd="sng" w="381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38100" rotWithShape="0" algn="t" dir="5400000" dist="25400">
              <a:srgbClr val="000000">
                <a:alpha val="49803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ahoma"/>
              <a:buNone/>
            </a:pPr>
            <a:r>
              <a:rPr b="1" i="0" lang="th-TH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แผนภาพการจัดทำรายงานการประเมินผลการควบคุมภายใน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ahoma"/>
              <a:buNone/>
            </a:pPr>
            <a:r>
              <a:rPr b="1" i="0" lang="th-TH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ระดับส่วนงานย่อย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16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Shape 1317"/>
          <p:cNvSpPr txBox="1"/>
          <p:nvPr/>
        </p:nvSpPr>
        <p:spPr>
          <a:xfrm>
            <a:off x="0" y="260647"/>
            <a:ext cx="8892479" cy="936103"/>
          </a:xfrm>
          <a:prstGeom prst="rect">
            <a:avLst/>
          </a:prstGeom>
          <a:solidFill>
            <a:schemeClr val="accent1"/>
          </a:solidFill>
          <a:ln cap="flat" cmpd="sng" w="381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38100" rotWithShape="0" algn="t" dir="5400000" dist="25400">
              <a:srgbClr val="000000">
                <a:alpha val="49803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ahoma"/>
              <a:buNone/>
            </a:pPr>
            <a:r>
              <a:rPr b="1" i="0" lang="th-TH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แผนภาพการจัดทำรายงานการประเมินผลการควบคุมภายใน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ahoma"/>
              <a:buNone/>
            </a:pPr>
            <a:r>
              <a:rPr b="1" i="0" lang="th-TH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ระดับหน่วยรับตรวจ</a:t>
            </a:r>
          </a:p>
        </p:txBody>
      </p:sp>
      <p:sp>
        <p:nvSpPr>
          <p:cNvPr id="1318" name="Shape 1318"/>
          <p:cNvSpPr txBox="1"/>
          <p:nvPr/>
        </p:nvSpPr>
        <p:spPr>
          <a:xfrm>
            <a:off x="755575" y="1227232"/>
            <a:ext cx="1952053" cy="896814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รายงานของส่วนงานย่อย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(ปย. ๑ ปย. ๒)</a:t>
            </a:r>
          </a:p>
        </p:txBody>
      </p:sp>
      <p:sp>
        <p:nvSpPr>
          <p:cNvPr id="1319" name="Shape 1319"/>
          <p:cNvSpPr txBox="1"/>
          <p:nvPr/>
        </p:nvSpPr>
        <p:spPr>
          <a:xfrm>
            <a:off x="3347864" y="1211991"/>
            <a:ext cx="1738510" cy="968822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รายงานของส่วนงานย่อย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(ปย. ๑ ปย. ๒)</a:t>
            </a:r>
          </a:p>
        </p:txBody>
      </p:sp>
      <p:sp>
        <p:nvSpPr>
          <p:cNvPr id="1320" name="Shape 1320"/>
          <p:cNvSpPr txBox="1"/>
          <p:nvPr/>
        </p:nvSpPr>
        <p:spPr>
          <a:xfrm>
            <a:off x="6444207" y="1196751"/>
            <a:ext cx="1979165" cy="1008112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รายงานของส่วนงานย่อย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(ปย. ๑ ปย. ๒)</a:t>
            </a:r>
          </a:p>
        </p:txBody>
      </p:sp>
      <p:sp>
        <p:nvSpPr>
          <p:cNvPr id="1321" name="Shape 1321"/>
          <p:cNvSpPr txBox="1"/>
          <p:nvPr/>
        </p:nvSpPr>
        <p:spPr>
          <a:xfrm>
            <a:off x="251519" y="2492896"/>
            <a:ext cx="2436539" cy="1080120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ผู้รับผิดชอบรับรายงานของ        ส่วนงานย่อยมาประมวล         ในภาพรวม (แบบ ปอ.)</a:t>
            </a:r>
          </a:p>
        </p:txBody>
      </p:sp>
      <p:sp>
        <p:nvSpPr>
          <p:cNvPr id="1322" name="Shape 1322"/>
          <p:cNvSpPr txBox="1"/>
          <p:nvPr/>
        </p:nvSpPr>
        <p:spPr>
          <a:xfrm>
            <a:off x="3136032" y="2564903"/>
            <a:ext cx="2016224" cy="892174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เสนอรายงานในภาพรวม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(ปอ.๒ ปอ.๓)</a:t>
            </a:r>
          </a:p>
        </p:txBody>
      </p:sp>
      <p:sp>
        <p:nvSpPr>
          <p:cNvPr id="1323" name="Shape 1323"/>
          <p:cNvSpPr txBox="1"/>
          <p:nvPr/>
        </p:nvSpPr>
        <p:spPr>
          <a:xfrm>
            <a:off x="5724128" y="2564903"/>
            <a:ext cx="2592287" cy="892174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คณะทำงาน/เจ้าหน้าที่อาวุโสสอบทานและสรุปความเห็น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(ปอ.๑)</a:t>
            </a:r>
            <a:b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</a:p>
        </p:txBody>
      </p:sp>
      <p:sp>
        <p:nvSpPr>
          <p:cNvPr id="1324" name="Shape 1324"/>
          <p:cNvSpPr txBox="1"/>
          <p:nvPr/>
        </p:nvSpPr>
        <p:spPr>
          <a:xfrm>
            <a:off x="395536" y="3861048"/>
            <a:ext cx="2326430" cy="1104503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ผู้ตรวจสอบภายในสอบทานและสรุปความเห็น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(แบบ ปส.)</a:t>
            </a:r>
          </a:p>
        </p:txBody>
      </p:sp>
      <p:sp>
        <p:nvSpPr>
          <p:cNvPr id="1325" name="Shape 1325"/>
          <p:cNvSpPr txBox="1"/>
          <p:nvPr/>
        </p:nvSpPr>
        <p:spPr>
          <a:xfrm>
            <a:off x="3203848" y="3861048"/>
            <a:ext cx="2046114" cy="1032494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ผู้รับผิดชอบรวบรวมรายงานระดับหน่วยรับตรวจ</a:t>
            </a:r>
          </a:p>
        </p:txBody>
      </p:sp>
      <p:sp>
        <p:nvSpPr>
          <p:cNvPr id="1326" name="Shape 1326"/>
          <p:cNvSpPr txBox="1"/>
          <p:nvPr/>
        </p:nvSpPr>
        <p:spPr>
          <a:xfrm>
            <a:off x="5652119" y="3789039"/>
            <a:ext cx="3154907" cy="1104503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เสนอหัวหน้าหน่วยงาน           ให้ความเห็นชอบและลงนาม                 แบบ ปอ.๑ ปอ. ๒ ปอ. ๓</a:t>
            </a:r>
            <a:b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</a:p>
        </p:txBody>
      </p:sp>
      <p:sp>
        <p:nvSpPr>
          <p:cNvPr id="1327" name="Shape 1327"/>
          <p:cNvSpPr txBox="1"/>
          <p:nvPr/>
        </p:nvSpPr>
        <p:spPr>
          <a:xfrm>
            <a:off x="3347864" y="5085183"/>
            <a:ext cx="1973263" cy="576064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เสนอรายงานต่อหน่วยงาน</a:t>
            </a:r>
          </a:p>
        </p:txBody>
      </p:sp>
      <p:sp>
        <p:nvSpPr>
          <p:cNvPr id="1328" name="Shape 1328"/>
          <p:cNvSpPr txBox="1"/>
          <p:nvPr/>
        </p:nvSpPr>
        <p:spPr>
          <a:xfrm>
            <a:off x="637847" y="5896703"/>
            <a:ext cx="1944216" cy="836711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สตง.ภูมิภาค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(ปอ.๑)</a:t>
            </a:r>
          </a:p>
        </p:txBody>
      </p:sp>
      <p:sp>
        <p:nvSpPr>
          <p:cNvPr id="1329" name="Shape 1329"/>
          <p:cNvSpPr txBox="1"/>
          <p:nvPr/>
        </p:nvSpPr>
        <p:spPr>
          <a:xfrm>
            <a:off x="3059832" y="5942423"/>
            <a:ext cx="2644378" cy="792087"/>
          </a:xfrm>
          <a:prstGeom prst="rect">
            <a:avLst/>
          </a:prstGeom>
          <a:solidFill>
            <a:srgbClr val="B9FFDC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หัวหน้าส่วนราชการ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ผู้ว่าราชการจังหวัด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(ปอ.๑ ปอ.๒ ปอ.๓ )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30" name="Shape 1330"/>
          <p:cNvSpPr txBox="1"/>
          <p:nvPr/>
        </p:nvSpPr>
        <p:spPr>
          <a:xfrm>
            <a:off x="6012160" y="6029671"/>
            <a:ext cx="2448271" cy="720997"/>
          </a:xfrm>
          <a:prstGeom prst="rect">
            <a:avLst/>
          </a:prstGeom>
          <a:solidFill>
            <a:schemeClr val="accent2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กลุ่มตรวจสอบภายใน สป.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th-TH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ปย. ๒ หรือ ปอ.๓</a:t>
            </a:r>
          </a:p>
        </p:txBody>
      </p:sp>
      <p:cxnSp>
        <p:nvCxnSpPr>
          <p:cNvPr id="1331" name="Shape 1331"/>
          <p:cNvCxnSpPr/>
          <p:nvPr/>
        </p:nvCxnSpPr>
        <p:spPr>
          <a:xfrm rot="10800000">
            <a:off x="1619671" y="2333640"/>
            <a:ext cx="5688632" cy="0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32" name="Shape 1332"/>
          <p:cNvCxnSpPr/>
          <p:nvPr/>
        </p:nvCxnSpPr>
        <p:spPr>
          <a:xfrm>
            <a:off x="1619671" y="2348880"/>
            <a:ext cx="0" cy="144016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cxnSp>
        <p:nvCxnSpPr>
          <p:cNvPr id="1333" name="Shape 1333"/>
          <p:cNvCxnSpPr/>
          <p:nvPr/>
        </p:nvCxnSpPr>
        <p:spPr>
          <a:xfrm>
            <a:off x="1979711" y="2132856"/>
            <a:ext cx="0" cy="144016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34" name="Shape 1334"/>
          <p:cNvCxnSpPr/>
          <p:nvPr/>
        </p:nvCxnSpPr>
        <p:spPr>
          <a:xfrm>
            <a:off x="4427983" y="2204864"/>
            <a:ext cx="0" cy="144016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35" name="Shape 1335"/>
          <p:cNvCxnSpPr/>
          <p:nvPr/>
        </p:nvCxnSpPr>
        <p:spPr>
          <a:xfrm>
            <a:off x="7308303" y="2204864"/>
            <a:ext cx="0" cy="144016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36" name="Shape 1336"/>
          <p:cNvCxnSpPr>
            <a:endCxn id="1323" idx="1"/>
          </p:cNvCxnSpPr>
          <p:nvPr/>
        </p:nvCxnSpPr>
        <p:spPr>
          <a:xfrm>
            <a:off x="5220128" y="2996891"/>
            <a:ext cx="504000" cy="14100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cxnSp>
        <p:nvCxnSpPr>
          <p:cNvPr id="1337" name="Shape 1337"/>
          <p:cNvCxnSpPr>
            <a:stCxn id="1321" idx="3"/>
            <a:endCxn id="1322" idx="1"/>
          </p:cNvCxnSpPr>
          <p:nvPr/>
        </p:nvCxnSpPr>
        <p:spPr>
          <a:xfrm flipH="1" rot="10800000">
            <a:off x="2688059" y="3011056"/>
            <a:ext cx="447900" cy="21900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cxnSp>
        <p:nvCxnSpPr>
          <p:cNvPr id="1338" name="Shape 1338"/>
          <p:cNvCxnSpPr/>
          <p:nvPr/>
        </p:nvCxnSpPr>
        <p:spPr>
          <a:xfrm rot="10800000">
            <a:off x="1403647" y="3645023"/>
            <a:ext cx="5688632" cy="0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39" name="Shape 1339"/>
          <p:cNvCxnSpPr>
            <a:stCxn id="1323" idx="2"/>
            <a:endCxn id="1323" idx="2"/>
          </p:cNvCxnSpPr>
          <p:nvPr/>
        </p:nvCxnSpPr>
        <p:spPr>
          <a:xfrm>
            <a:off x="7020272" y="3457078"/>
            <a:ext cx="0" cy="0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40" name="Shape 1340"/>
          <p:cNvCxnSpPr>
            <a:stCxn id="1323" idx="2"/>
          </p:cNvCxnSpPr>
          <p:nvPr/>
        </p:nvCxnSpPr>
        <p:spPr>
          <a:xfrm>
            <a:off x="7020272" y="3457078"/>
            <a:ext cx="0" cy="187800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41" name="Shape 1341"/>
          <p:cNvCxnSpPr/>
          <p:nvPr/>
        </p:nvCxnSpPr>
        <p:spPr>
          <a:xfrm>
            <a:off x="1469790" y="3649216"/>
            <a:ext cx="5866" cy="216023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cxnSp>
        <p:nvCxnSpPr>
          <p:cNvPr id="1342" name="Shape 1342"/>
          <p:cNvCxnSpPr/>
          <p:nvPr/>
        </p:nvCxnSpPr>
        <p:spPr>
          <a:xfrm>
            <a:off x="2710840" y="4293096"/>
            <a:ext cx="504056" cy="0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cxnSp>
        <p:nvCxnSpPr>
          <p:cNvPr id="1343" name="Shape 1343"/>
          <p:cNvCxnSpPr>
            <a:endCxn id="1326" idx="1"/>
          </p:cNvCxnSpPr>
          <p:nvPr/>
        </p:nvCxnSpPr>
        <p:spPr>
          <a:xfrm flipH="1" rot="10800000">
            <a:off x="5220119" y="4341291"/>
            <a:ext cx="432000" cy="23700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cxnSp>
        <p:nvCxnSpPr>
          <p:cNvPr id="1344" name="Shape 1344"/>
          <p:cNvCxnSpPr/>
          <p:nvPr/>
        </p:nvCxnSpPr>
        <p:spPr>
          <a:xfrm flipH="1">
            <a:off x="5364087" y="4941167"/>
            <a:ext cx="864095" cy="432047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cxnSp>
        <p:nvCxnSpPr>
          <p:cNvPr id="1345" name="Shape 1345"/>
          <p:cNvCxnSpPr/>
          <p:nvPr/>
        </p:nvCxnSpPr>
        <p:spPr>
          <a:xfrm flipH="1">
            <a:off x="2123728" y="5589239"/>
            <a:ext cx="1152128" cy="216023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cxnSp>
        <p:nvCxnSpPr>
          <p:cNvPr id="1346" name="Shape 1346"/>
          <p:cNvCxnSpPr/>
          <p:nvPr/>
        </p:nvCxnSpPr>
        <p:spPr>
          <a:xfrm>
            <a:off x="5364087" y="5589239"/>
            <a:ext cx="792087" cy="360040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cxnSp>
        <p:nvCxnSpPr>
          <p:cNvPr id="1347" name="Shape 1347"/>
          <p:cNvCxnSpPr/>
          <p:nvPr/>
        </p:nvCxnSpPr>
        <p:spPr>
          <a:xfrm>
            <a:off x="4139951" y="5661248"/>
            <a:ext cx="0" cy="288032"/>
          </a:xfrm>
          <a:prstGeom prst="straightConnector1">
            <a:avLst/>
          </a:prstGeom>
          <a:noFill/>
          <a:ln cap="flat" cmpd="sng" w="952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type="title"/>
          </p:nvPr>
        </p:nvSpPr>
        <p:spPr>
          <a:xfrm>
            <a:off x="179511" y="188640"/>
            <a:ext cx="8964488" cy="1152128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Tahoma"/>
              <a:buNone/>
            </a:pPr>
            <a:r>
              <a:rPr b="1" i="0" lang="th-TH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ประเภทเรื่องทุจริตที่มีการตรวจพบ </a:t>
            </a:r>
            <a:br>
              <a:rPr b="1" i="0" lang="th-TH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1" i="0" lang="th-TH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ปีงบประมาณ พ.ศ. 2558</a:t>
            </a:r>
          </a:p>
        </p:txBody>
      </p:sp>
      <p:pic>
        <p:nvPicPr>
          <p:cNvPr id="195" name="Shape 1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388" y="1484783"/>
            <a:ext cx="8964612" cy="5112567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6076950" y="4135439"/>
            <a:ext cx="2276475" cy="19389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	ได้แก่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1. ทุจริตเบิกค่ารักษาพยาบาลเท็จ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2. ทุจริตเบิกค่าเช่าบ้าน 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3. ทุจริตน้ำมันเชื้อเพลิง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1" name="Shape 1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Shape 1352"/>
          <p:cNvSpPr/>
          <p:nvPr/>
        </p:nvSpPr>
        <p:spPr>
          <a:xfrm>
            <a:off x="179511" y="404663"/>
            <a:ext cx="8964488" cy="821630"/>
          </a:xfrm>
          <a:prstGeom prst="rect">
            <a:avLst/>
          </a:prstGeom>
          <a:gradFill>
            <a:gsLst>
              <a:gs pos="0">
                <a:srgbClr val="99CCFF"/>
              </a:gs>
              <a:gs pos="100000">
                <a:schemeClr val="lt1"/>
              </a:gs>
            </a:gsLst>
            <a:lin ang="5400000" scaled="0"/>
          </a:gra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แบบประเมินองค์ประกอบของการควบคุมภายใน</a:t>
            </a:r>
          </a:p>
        </p:txBody>
      </p:sp>
      <p:sp>
        <p:nvSpPr>
          <p:cNvPr id="1353" name="Shape 1353"/>
          <p:cNvSpPr txBox="1"/>
          <p:nvPr/>
        </p:nvSpPr>
        <p:spPr>
          <a:xfrm>
            <a:off x="0" y="0"/>
            <a:ext cx="1547663" cy="523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ภาคผนวก ก</a:t>
            </a:r>
          </a:p>
        </p:txBody>
      </p:sp>
      <p:graphicFrame>
        <p:nvGraphicFramePr>
          <p:cNvPr id="1354" name="Shape 1354"/>
          <p:cNvGraphicFramePr/>
          <p:nvPr/>
        </p:nvGraphicFramePr>
        <p:xfrm>
          <a:off x="190031" y="128534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{75D9AF0C-8BD4-4480-A151-778E51472F7F}</a:tableStyleId>
              </a:tblPr>
              <a:tblGrid>
                <a:gridCol w="5681000"/>
                <a:gridCol w="3176000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จุดที่ควรประเมิน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ความเห็น/คำอธิบาย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สภาพแวดล้อมของการควบคุม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๑.๑ ปรัชญาและรูปแบบการทำงานของผู้บริหาร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๑.๒ ความซื่อสัตย์และจริยธรรม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๑.๓ ความรู้ ทักษะและความสามารถของบุคลากร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๑.๔ โครงสร้างองค์กร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๑.๕ การมอบอำนาจและหน้าที่ความรับผิดชอบ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๑.๖ นโยบายวิธีการบริหารด้านบุคลากร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๑.๗</a:t>
                      </a: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กลไกการติดตามการตรวจสอบการปฏิบัติงาน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สรุป/วิธีการที่ควรปฏิบัติ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ชื่อผู้ประเมิน.....................................................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ตำแหน่ง...........................................................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วันที่................./......................../.....................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8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" name="Shape 1359"/>
          <p:cNvSpPr/>
          <p:nvPr/>
        </p:nvSpPr>
        <p:spPr>
          <a:xfrm>
            <a:off x="179511" y="404663"/>
            <a:ext cx="8964488" cy="720080"/>
          </a:xfrm>
          <a:prstGeom prst="rect">
            <a:avLst/>
          </a:prstGeom>
          <a:gradFill>
            <a:gsLst>
              <a:gs pos="0">
                <a:srgbClr val="99CCFF"/>
              </a:gs>
              <a:gs pos="100000">
                <a:schemeClr val="lt1"/>
              </a:gs>
            </a:gsLst>
            <a:lin ang="5400000" scaled="0"/>
          </a:gra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แบบประเมินองค์ประกอบของการควบคุมภายใน</a:t>
            </a:r>
          </a:p>
        </p:txBody>
      </p:sp>
      <p:graphicFrame>
        <p:nvGraphicFramePr>
          <p:cNvPr id="1360" name="Shape 1360"/>
          <p:cNvGraphicFramePr/>
          <p:nvPr/>
        </p:nvGraphicFramePr>
        <p:xfrm>
          <a:off x="203885" y="112474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{75D9AF0C-8BD4-4480-A151-778E51472F7F}</a:tableStyleId>
              </a:tblPr>
              <a:tblGrid>
                <a:gridCol w="5681000"/>
                <a:gridCol w="3176000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จุดที่ควรประเมิน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ความเห็น/คำอธิบาย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๒.  การประเมินความเสี่ยง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๒.๑ วัตถุประสงค์ระดับหน่วยรับตรวจ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๒.๒ วัตถุประสงค์ระดับกิจกรรม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๒.๓ การระบุปัจจัยเสี่ยง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๒.๔ การวิเคราะห์ความเสี่ยง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๒.๕ การกำหนดวิธีการควบคุมเพื่อป้องกันความเสี่ยง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สรุป/วิธีการที่ควรปฏิบัติ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ชื่อผู้ประเมิน.....................................................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ตำแหน่ง...........................................................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วันที่................./......................../.....................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4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Shape 1365"/>
          <p:cNvSpPr/>
          <p:nvPr/>
        </p:nvSpPr>
        <p:spPr>
          <a:xfrm>
            <a:off x="179511" y="404663"/>
            <a:ext cx="8964488" cy="821630"/>
          </a:xfrm>
          <a:prstGeom prst="rect">
            <a:avLst/>
          </a:prstGeom>
          <a:gradFill>
            <a:gsLst>
              <a:gs pos="0">
                <a:srgbClr val="99CCFF"/>
              </a:gs>
              <a:gs pos="100000">
                <a:schemeClr val="lt1"/>
              </a:gs>
            </a:gsLst>
            <a:lin ang="5400000" scaled="0"/>
          </a:gra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แบบประเมินองค์ประกอบของการควบคุมภายใน</a:t>
            </a:r>
          </a:p>
        </p:txBody>
      </p:sp>
      <p:graphicFrame>
        <p:nvGraphicFramePr>
          <p:cNvPr id="1366" name="Shape 1366"/>
          <p:cNvGraphicFramePr/>
          <p:nvPr/>
        </p:nvGraphicFramePr>
        <p:xfrm>
          <a:off x="190031" y="128534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{75D9AF0C-8BD4-4480-A151-778E51472F7F}</a:tableStyleId>
              </a:tblPr>
              <a:tblGrid>
                <a:gridCol w="6182175"/>
                <a:gridCol w="2674825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จุดที่ควรประเมิน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ความเห็น/คำอธิบาย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๓.   กิจกรรมควบคุม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๓.๑ กิจกรรมการควบคุมได้กำหนดขึ้นตามวัตถุประสงค์และผลการประเมินความเสี่ยง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๓.๒ บุคลากรทุกคนทราบและเข้าใจวัตถุประสงค์ของกิจกรรมการควบคุม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๓.๓ มีการกำหนดขอบเขตอำนาจหน้าที่และวงเงินอนุมัติของผู้บริหารแต่ละระดับฯ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๓.๔ มีมาตรการป้องกันป้องกันและดูแลรักษาทรัพย์สินอย่างรัดกุมและเพียงพอ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๓.๕ มีการแบ่งแยกหน้าที่การปฏิบัติงานที่สำคัญหรืองานที่เสี่ยงต่อความเสียหาย</a:t>
                      </a: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๓.๖ มีข้อกำหนดฯ</a:t>
                      </a: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บทลงโทษกรณีฝ่าฝืนในเรื่องการมีผลประโยชน์ทับซ้อนฯ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๓.๗</a:t>
                      </a: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มีมาตรการติดตามและตรวจสอบให้การดำเนินงานขององค์กรเป็นไปตาม 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สรุป/วิธีการที่ควรปฏิบัติ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ชื่อผู้ประเมิน.....................................................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ตำแหน่ง...........................................................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วันที่................./......................../.....................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70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Shape 1371"/>
          <p:cNvSpPr/>
          <p:nvPr/>
        </p:nvSpPr>
        <p:spPr>
          <a:xfrm>
            <a:off x="124092" y="127564"/>
            <a:ext cx="8964488" cy="821630"/>
          </a:xfrm>
          <a:prstGeom prst="rect">
            <a:avLst/>
          </a:prstGeom>
          <a:gradFill>
            <a:gsLst>
              <a:gs pos="0">
                <a:srgbClr val="99CCFF"/>
              </a:gs>
              <a:gs pos="100000">
                <a:schemeClr val="lt1"/>
              </a:gs>
            </a:gsLst>
            <a:lin ang="5400000" scaled="0"/>
          </a:gra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แบบประเมินองค์ประกอบของการควบคุมภายใน</a:t>
            </a:r>
          </a:p>
        </p:txBody>
      </p:sp>
      <p:graphicFrame>
        <p:nvGraphicFramePr>
          <p:cNvPr id="1372" name="Shape 1372"/>
          <p:cNvGraphicFramePr/>
          <p:nvPr/>
        </p:nvGraphicFramePr>
        <p:xfrm>
          <a:off x="96984" y="105273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{75D9AF0C-8BD4-4480-A151-778E51472F7F}</a:tableStyleId>
              </a:tblPr>
              <a:tblGrid>
                <a:gridCol w="6131200"/>
                <a:gridCol w="2725775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จุดที่ควรประเมิน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ความเห็น/คำอธิบาย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๔.   สารสนเทศและการสื่อสาร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๔.๑ จัดให้มีระบบสารสนเทศและสายการายงานสำหรับการบริหารและตัดสินใจของฝ่ายบริหาร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๔.๒ มีการจัดทำและรวบรวมข้อมูลเกี่ยวกับการดำเนินงานการเงิน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และกฎระเบียบไว้ 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๔.๓ มีการจัดเก็บข้อมูล/เอกสารประกอบการจ่ายเงินการบันทึกบัญชีไว้ครบถ้วน 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๔.๔ มีการรายงานข้อมูลที่จำเป็นทั้งจากภายในและภายนอกให้ผู้บริหารทุกระดับ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๔.๕ มีระบบการติดต่อสื่อสารทั้งภายในและภายนอกอย่างเพียงพอ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เชื่อถือได้ และทันกาล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๔.๖ มีการสื่อสารอย่างชัดเจนให้พนักงานทุกคนทราบและเข้าใจบทบาทหน้าที่ของตนเกี่ยวกับการควบคุมภายใน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ปัญหา จุดอ่อนของการควบคุมภายใน 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64650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๔.๗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มีกลไกหรือช่องทางให้พนักงานสามารถเสนอข้อคิดเห็น/ข้อเสนอแนะในการดำเนินงาน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๔.๘  มีการรับฟังและพิจารณาข้อร้องเรียนจากภายนอก 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สรุป/วิธีการที่ควรปฏิบัติ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ชื่อผู้ประเมิน.....................................................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ตำแหน่ง...........................................................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วันที่................./......................../.....................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76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Shape 1377"/>
          <p:cNvSpPr/>
          <p:nvPr/>
        </p:nvSpPr>
        <p:spPr>
          <a:xfrm>
            <a:off x="124092" y="127564"/>
            <a:ext cx="8964488" cy="821630"/>
          </a:xfrm>
          <a:prstGeom prst="rect">
            <a:avLst/>
          </a:prstGeom>
          <a:gradFill>
            <a:gsLst>
              <a:gs pos="0">
                <a:srgbClr val="99CCFF"/>
              </a:gs>
              <a:gs pos="100000">
                <a:schemeClr val="lt1"/>
              </a:gs>
            </a:gsLst>
            <a:lin ang="5400000" scaled="0"/>
          </a:gra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แบบประเมินองค์ประกอบของการควบคุมภายใน</a:t>
            </a:r>
          </a:p>
        </p:txBody>
      </p:sp>
      <p:graphicFrame>
        <p:nvGraphicFramePr>
          <p:cNvPr id="1378" name="Shape 1378"/>
          <p:cNvGraphicFramePr/>
          <p:nvPr/>
        </p:nvGraphicFramePr>
        <p:xfrm>
          <a:off x="96984" y="105273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{75D9AF0C-8BD4-4480-A151-778E51472F7F}</a:tableStyleId>
              </a:tblPr>
              <a:tblGrid>
                <a:gridCol w="6131200"/>
                <a:gridCol w="2725775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จุดที่ควรประเมิน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ความเห็น/คำอธิบาย</a:t>
                      </a:r>
                    </a:p>
                  </a:txBody>
                  <a:tcPr marT="45725" marB="45725" marR="91450" marL="91450">
                    <a:solidFill>
                      <a:srgbClr val="FF66FF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2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๕.  การติดตามประเมินผล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๕.๑ มีการเปรียบเทียบแผนและผลการดำเนินงาน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และรายงานให้ผู้กำกับดูแลทราบ ฯ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๕.๒ กรณีผลการดำเนินงานไม่เป็นไปตามแผน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มีการดำเนินการแก้ไขอย่างทันกาล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๕.๓ มีการกำหนดให้มีการติดตามผลในระหว่างการปฏิบัติงานอย่างต่อเนื่องและสม่ำเสมอ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๕.๔ มีการติดตามและตรวจสอบการปฏิบัติตามระบบการควบคุมภายในที่กำหนด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สม่ำเสมอ 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๕.๕ มีการประเมินผลความเพียงพอและประสิทธิผลของการควบคุมภายใน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๕.๖  มีการรายงานผลการประเมินและรายงานการตรวจสอบของผู้ตรวจสอบภายใน/ คณะกรรมการตรวจสอบ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64650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๔.๗</a:t>
                      </a: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มีการติดตามผลการแก้ไขข้อบกพร่องที่พบจากการประเมินผลและการตรวจสอบ ฯ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๔.๘  มีการกำหนดให้ผู้บริหารต้องรายงานต่อผู้กำกับดูแลทันทีในกรณีที่มีการทุจริต ฯ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สรุป/วิธีการที่ควรปฏิบัติ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  <a:p>
                      <a:pPr indent="-457200" lvl="0" marL="457200" marR="0" rtl="0" algn="l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............................................................................................................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ชื่อผู้ประเมิน.....................................................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ตำแหน่ง...........................................................</a:t>
                      </a:r>
                    </a:p>
                    <a:p>
                      <a:pPr indent="-457200" lvl="0" marL="457200" marR="0" rtl="0" algn="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th-TH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วันที่................./......................../.....................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82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Shape 1383"/>
          <p:cNvSpPr/>
          <p:nvPr/>
        </p:nvSpPr>
        <p:spPr>
          <a:xfrm>
            <a:off x="0" y="119365"/>
            <a:ext cx="9144000" cy="1109661"/>
          </a:xfrm>
          <a:prstGeom prst="rect">
            <a:avLst/>
          </a:prstGeom>
          <a:gradFill>
            <a:gsLst>
              <a:gs pos="0">
                <a:srgbClr val="99CCFF"/>
              </a:gs>
              <a:gs pos="100000">
                <a:schemeClr val="lt1"/>
              </a:gs>
            </a:gsLst>
            <a:lin ang="5400000" scaled="0"/>
          </a:gra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ชื่อหน่วยรับตรวจ/ส่วนงานย่อย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รายงานผลการประเมินองค์ประกอบของการควบคุมภายใน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ณ วันที่.................. เดือน................. พ.ศ. ..................</a:t>
            </a:r>
          </a:p>
        </p:txBody>
      </p:sp>
      <p:grpSp>
        <p:nvGrpSpPr>
          <p:cNvPr id="1384" name="Shape 1384"/>
          <p:cNvGrpSpPr/>
          <p:nvPr/>
        </p:nvGrpSpPr>
        <p:grpSpPr>
          <a:xfrm>
            <a:off x="755576" y="1357356"/>
            <a:ext cx="7391400" cy="3214686"/>
            <a:chOff x="576" y="1392"/>
            <a:chExt cx="4656" cy="2024"/>
          </a:xfrm>
        </p:grpSpPr>
        <p:sp>
          <p:nvSpPr>
            <p:cNvPr id="1385" name="Shape 1385"/>
            <p:cNvSpPr/>
            <p:nvPr/>
          </p:nvSpPr>
          <p:spPr>
            <a:xfrm>
              <a:off x="576" y="1796"/>
              <a:ext cx="2474" cy="1619"/>
            </a:xfrm>
            <a:prstGeom prst="rect">
              <a:avLst/>
            </a:prstGeom>
            <a:solidFill>
              <a:srgbClr val="CCFFCC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-533400" lvl="0" marL="53340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1. สภาพแวดล้อมของการควบคุม</a:t>
              </a:r>
            </a:p>
            <a:p>
              <a:pPr indent="-533400" lvl="0" marL="53340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2. การประเมินความเสี่ยง</a:t>
              </a:r>
            </a:p>
            <a:p>
              <a:pPr indent="-533400" lvl="0" marL="53340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3. กิจการรมการควบคุม</a:t>
              </a:r>
            </a:p>
            <a:p>
              <a:pPr indent="-533400" lvl="0" marL="53340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4. สารสนเทศและการสื่อสาร</a:t>
              </a:r>
            </a:p>
            <a:p>
              <a:pPr indent="-533400" lvl="0" marL="533400" marR="0" rtl="0" algn="l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5. การติดตามประเมินผล</a:t>
              </a:r>
            </a:p>
          </p:txBody>
        </p:sp>
        <p:sp>
          <p:nvSpPr>
            <p:cNvPr id="1386" name="Shape 1386"/>
            <p:cNvSpPr/>
            <p:nvPr/>
          </p:nvSpPr>
          <p:spPr>
            <a:xfrm>
              <a:off x="3051" y="1796"/>
              <a:ext cx="2181" cy="1619"/>
            </a:xfrm>
            <a:prstGeom prst="rect">
              <a:avLst/>
            </a:prstGeom>
            <a:solidFill>
              <a:srgbClr val="FFFF99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7" name="Shape 1387"/>
            <p:cNvSpPr/>
            <p:nvPr/>
          </p:nvSpPr>
          <p:spPr>
            <a:xfrm>
              <a:off x="576" y="1392"/>
              <a:ext cx="2474" cy="383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องค์ประกอบการควบคุมภายใน</a:t>
              </a:r>
            </a:p>
          </p:txBody>
        </p:sp>
        <p:sp>
          <p:nvSpPr>
            <p:cNvPr id="1388" name="Shape 1388"/>
            <p:cNvSpPr/>
            <p:nvPr/>
          </p:nvSpPr>
          <p:spPr>
            <a:xfrm>
              <a:off x="3051" y="1392"/>
              <a:ext cx="2181" cy="383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lang="th-TH"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ผลการประเมิน/ข้อสรุป</a:t>
              </a:r>
            </a:p>
          </p:txBody>
        </p:sp>
      </p:grpSp>
      <p:sp>
        <p:nvSpPr>
          <p:cNvPr id="1389" name="Shape 1389"/>
          <p:cNvSpPr txBox="1"/>
          <p:nvPr/>
        </p:nvSpPr>
        <p:spPr>
          <a:xfrm>
            <a:off x="971600" y="4614303"/>
            <a:ext cx="7051930" cy="1015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ผลการประเมินโดยรวม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.........................................................................................................................................................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1390" name="Shape 1390"/>
          <p:cNvSpPr txBox="1"/>
          <p:nvPr/>
        </p:nvSpPr>
        <p:spPr>
          <a:xfrm>
            <a:off x="4932039" y="5657671"/>
            <a:ext cx="371287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ชื่อผู้รายงาน.........................................................................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(ชื่อหัวหน้าหน่วยรับตรวจ/หัวหน้าหน่วยงานย่อย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ตำแหน่ง................................................................................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วันที่.................. เดือน ........................ พ.ศ. ........................</a:t>
            </a:r>
          </a:p>
        </p:txBody>
      </p:sp>
      <p:sp>
        <p:nvSpPr>
          <p:cNvPr id="1391" name="Shape 1391"/>
          <p:cNvSpPr txBox="1"/>
          <p:nvPr/>
        </p:nvSpPr>
        <p:spPr>
          <a:xfrm>
            <a:off x="7362742" y="188640"/>
            <a:ext cx="1633781" cy="461664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แบบ ปย.๑/ปอ.๒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5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Shape 1396"/>
          <p:cNvSpPr/>
          <p:nvPr/>
        </p:nvSpPr>
        <p:spPr>
          <a:xfrm>
            <a:off x="785785" y="142852"/>
            <a:ext cx="7864653" cy="11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th-TH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ชื่อส่วนงานย่อย..........................................................................................     </a:t>
            </a:r>
            <a:r>
              <a:rPr b="1" i="0" lang="th-TH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แบบ ปย.2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th-TH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รายงานการประเมินผลและการปรับปรุงการควบคุมภายใน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th-TH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สำหรับปีสิ้นสุดวันที่ 30 กันยายน พ.ศ. .................</a:t>
            </a:r>
          </a:p>
        </p:txBody>
      </p:sp>
      <p:graphicFrame>
        <p:nvGraphicFramePr>
          <p:cNvPr id="1397" name="Shape 1397"/>
          <p:cNvGraphicFramePr/>
          <p:nvPr/>
        </p:nvGraphicFramePr>
        <p:xfrm>
          <a:off x="285719" y="128585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1369450"/>
                <a:gridCol w="964275"/>
                <a:gridCol w="1242075"/>
                <a:gridCol w="1388475"/>
                <a:gridCol w="2042650"/>
                <a:gridCol w="976950"/>
                <a:gridCol w="657075"/>
              </a:tblGrid>
              <a:tr h="1026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กระบวนการปฏิบัติงาน/โครงการ/กิจกรรม/ด้านของงานที่ประเมินและวัตถุประสงค์ของการควบคุม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(1)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การควบคุมที่มีอยู่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(2)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การประเมินผลการควบคุม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(3)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ความเสี่ยงที่ยังมีอยู่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(4)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การปรับปรุงการควบคุม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(5)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กำหนดเสร็จ/ผู้รับผิดชอบ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(6)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หมายเหตุ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3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1" name="Shape 1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Shape 1402"/>
          <p:cNvSpPr/>
          <p:nvPr/>
        </p:nvSpPr>
        <p:spPr>
          <a:xfrm>
            <a:off x="0" y="436024"/>
            <a:ext cx="9144000" cy="1015662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th-TH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ชื่อส่วนงานย่อย.......................................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รายงานผลการติดตาม รายงานการประเมินผลและการปรับปรุงการควบคุมภายใน  - ระดับส่วนงานย่อย (รอบ................เดือน)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th-TH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สำหรับปีสิ้นสุดวันที่ 30 กันยายน พ.ศ. .................</a:t>
            </a:r>
          </a:p>
        </p:txBody>
      </p:sp>
      <p:sp>
        <p:nvSpPr>
          <p:cNvPr id="1403" name="Shape 1403"/>
          <p:cNvSpPr/>
          <p:nvPr/>
        </p:nvSpPr>
        <p:spPr>
          <a:xfrm>
            <a:off x="7127775" y="0"/>
            <a:ext cx="2016224" cy="4001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</a:t>
            </a:r>
            <a:r>
              <a:rPr b="1" lang="th-TH" sz="1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แบบติดตาม ปย.2</a:t>
            </a:r>
          </a:p>
        </p:txBody>
      </p:sp>
      <p:graphicFrame>
        <p:nvGraphicFramePr>
          <p:cNvPr id="1404" name="Shape 1404"/>
          <p:cNvGraphicFramePr/>
          <p:nvPr/>
        </p:nvGraphicFramePr>
        <p:xfrm>
          <a:off x="63065" y="144429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{75D9AF0C-8BD4-4480-A151-778E51472F7F}</a:tableStyleId>
              </a:tblPr>
              <a:tblGrid>
                <a:gridCol w="1555825"/>
                <a:gridCol w="1037225"/>
                <a:gridCol w="1037225"/>
                <a:gridCol w="1037225"/>
                <a:gridCol w="1111300"/>
                <a:gridCol w="1037225"/>
                <a:gridCol w="1027950"/>
                <a:gridCol w="1120550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กระบวนการปฏิบัติงาน / โครงการ / กิจกรรม / ด้านของงานที่ประเมินและวัตถุประสงค์ของการควบคุม </a:t>
                      </a: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</a:p>
                  </a:txBody>
                  <a:tcPr marT="45725" marB="45725" marR="91450" marL="91450">
                    <a:solidFill>
                      <a:srgbClr val="B9FF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การควบคุมที่มีอยู่</a:t>
                      </a: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1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</a:p>
                  </a:txBody>
                  <a:tcPr marT="45725" marB="45725" marR="91450" marL="91450">
                    <a:solidFill>
                      <a:srgbClr val="B9FF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การประเมินผลการควบคุม</a:t>
                      </a: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1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</a:p>
                  </a:txBody>
                  <a:tcPr marT="45725" marB="45725" marR="91450" marL="91450">
                    <a:solidFill>
                      <a:srgbClr val="B9FF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ความเสี่ยงที่ยังมีอยู่</a:t>
                      </a: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1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</a:p>
                  </a:txBody>
                  <a:tcPr marT="45725" marB="45725" marR="91450" marL="91450">
                    <a:solidFill>
                      <a:srgbClr val="B9FF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การปรับปรุงการควบคุม</a:t>
                      </a: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1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1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</a:p>
                  </a:txBody>
                  <a:tcPr marT="45725" marB="45725" marR="91450" marL="91450">
                    <a:solidFill>
                      <a:srgbClr val="B9FF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กำหนดเสร็จ / ผู้รับผิดชอบ</a:t>
                      </a: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1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</a:p>
                  </a:txBody>
                  <a:tcPr marT="45725" marB="45725" marR="91450" marL="91450">
                    <a:solidFill>
                      <a:srgbClr val="B9FF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สถานะดำเนินการ</a:t>
                      </a: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1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1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</a:p>
                  </a:txBody>
                  <a:tcPr marT="45725" marB="45725" marR="91450" marL="91450">
                    <a:solidFill>
                      <a:srgbClr val="B9FF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วิธีการติดตามและสรุปผลการประเมิน / ข้อคิดเห็น</a:t>
                      </a: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b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b="1" lang="th-TH" sz="1800">
                          <a:solidFill>
                            <a:srgbClr val="9933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</a:p>
                  </a:txBody>
                  <a:tcPr marT="45725" marB="45725" marR="91450" marL="91450">
                    <a:solidFill>
                      <a:srgbClr val="B9FFDC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99A9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99A9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99A9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99A9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99A9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99A9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99A9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99A92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FAD8C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FAD8C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FAD8C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FAD8C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FAD8C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FAD8C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FAD8C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FAD8CB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1DFD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1DFD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1DFD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1DFD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1DFD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1DFD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1DFD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t/>
                      </a:r>
                      <a:endParaRPr b="0" sz="1800">
                        <a:solidFill>
                          <a:srgbClr val="9933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solidFill>
                      <a:srgbClr val="E1DFD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05" name="Shape 1405"/>
          <p:cNvGraphicFramePr/>
          <p:nvPr/>
        </p:nvGraphicFramePr>
        <p:xfrm>
          <a:off x="251519" y="530120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2230750"/>
                <a:gridCol w="1585675"/>
              </a:tblGrid>
              <a:tr h="2736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สถานะดำเนินการ</a:t>
                      </a:r>
                    </a:p>
                  </a:txBody>
                  <a:tcPr marT="0" marB="0" marR="42050" marL="420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th-TH" sz="105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 </a:t>
                      </a:r>
                    </a:p>
                  </a:txBody>
                  <a:tcPr marT="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736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 *</a:t>
                      </a:r>
                      <a:r>
                        <a:rPr b="1" lang="th-TH" sz="140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</a:t>
                      </a:r>
                      <a:r>
                        <a:rPr b="1" lang="th-TH" sz="140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= ดำเนินการเสร็จแล้ว</a:t>
                      </a:r>
                    </a:p>
                  </a:txBody>
                  <a:tcPr marT="0" marB="0" marR="42050" marL="420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th-TH" sz="105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 </a:t>
                      </a:r>
                    </a:p>
                  </a:txBody>
                  <a:tcPr marT="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736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✓ = ดำเนินการแล้วเสร็จล่าช้ากว่าที่กำหนด</a:t>
                      </a:r>
                    </a:p>
                  </a:txBody>
                  <a:tcPr marT="0" marB="0" marR="42050" marL="420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 hMerge="1"/>
              </a:tr>
              <a:tr h="2736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✗  = ยังไม่ได้ดำเนินการ</a:t>
                      </a:r>
                    </a:p>
                  </a:txBody>
                  <a:tcPr marT="0" marB="0" marR="42050" marL="420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th-TH" sz="105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 </a:t>
                      </a:r>
                    </a:p>
                  </a:txBody>
                  <a:tcPr marT="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736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</a:t>
                      </a:r>
                      <a:r>
                        <a:rPr b="1" lang="th-TH" sz="14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 </a:t>
                      </a:r>
                      <a:r>
                        <a:rPr b="1" lang="th-TH" sz="140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= อยู่ระหว่างดำเนินการ</a:t>
                      </a:r>
                    </a:p>
                  </a:txBody>
                  <a:tcPr marT="0" marB="0" marR="42050" marL="420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th-TH" sz="1050">
                          <a:solidFill>
                            <a:srgbClr val="FF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 </a:t>
                      </a:r>
                    </a:p>
                  </a:txBody>
                  <a:tcPr marT="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406" name="Shape 1406"/>
          <p:cNvGraphicFramePr/>
          <p:nvPr/>
        </p:nvGraphicFramePr>
        <p:xfrm>
          <a:off x="5076055" y="494116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3719725"/>
              </a:tblGrid>
              <a:tr h="363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th-TH" sz="1200">
                          <a:solidFill>
                            <a:srgbClr val="00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ผู้รายงาน...........................................................</a:t>
                      </a:r>
                    </a:p>
                  </a:txBody>
                  <a:tcPr marT="0" marB="0" marR="42050" marL="420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430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th-TH" sz="1200">
                          <a:solidFill>
                            <a:srgbClr val="00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                       (..........................................................)</a:t>
                      </a:r>
                    </a:p>
                  </a:txBody>
                  <a:tcPr marT="0" marB="0" marR="42050" marL="420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430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th-TH" sz="1200">
                          <a:solidFill>
                            <a:srgbClr val="00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ตำแหน่ง...........................................................</a:t>
                      </a:r>
                    </a:p>
                  </a:txBody>
                  <a:tcPr marT="0" marB="0" marR="42050" marL="420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430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th-TH" sz="1200">
                          <a:solidFill>
                            <a:srgbClr val="000000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 วันที่.............เดือน...........................พ.ศ................</a:t>
                      </a:r>
                    </a:p>
                  </a:txBody>
                  <a:tcPr marT="0" marB="0" marR="42050" marL="420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0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" name="Shape 1411"/>
          <p:cNvSpPr/>
          <p:nvPr/>
        </p:nvSpPr>
        <p:spPr>
          <a:xfrm>
            <a:off x="323528" y="142852"/>
            <a:ext cx="8568951" cy="11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th-TH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ชื่อหน่วยรับตรวจ..........................................................................             </a:t>
            </a:r>
            <a:r>
              <a:rPr b="1" i="0" lang="th-TH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แบบ ปอ ๓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th-TH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รายงานแผนการปรับปรุงการควบคุมภายใน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th-TH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ณ วันที่............. เดือน.................พ.ศ. .................</a:t>
            </a:r>
          </a:p>
        </p:txBody>
      </p:sp>
      <p:graphicFrame>
        <p:nvGraphicFramePr>
          <p:cNvPr id="1412" name="Shape 1412"/>
          <p:cNvGraphicFramePr/>
          <p:nvPr/>
        </p:nvGraphicFramePr>
        <p:xfrm>
          <a:off x="124091" y="134076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{FAAF03EB-D756-4855-829C-891EC0F55C98}</a:tableStyleId>
              </a:tblPr>
              <a:tblGrid>
                <a:gridCol w="1860550"/>
                <a:gridCol w="1310050"/>
                <a:gridCol w="1687500"/>
                <a:gridCol w="1886400"/>
                <a:gridCol w="1327300"/>
                <a:gridCol w="892700"/>
              </a:tblGrid>
              <a:tr h="13004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กระบวนการปฏิบัติงาน/โครงการ/กิจกรรม/ด้านของงานที่ประเมินและวัตถุประสงค์ของการควบคุม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(1)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การควบคุมที่มีอยู่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(2)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งวด/เวลาที่พบจุดอ่อน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(3)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การปรับปรุงการควบคุม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(4)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กำหนดเสร็จ/ผู้รับผิดชอบ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(๕)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หมายเหตุ</a:t>
                      </a: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b="1" lang="th-TH" sz="1400">
                          <a:latin typeface="Arial"/>
                          <a:ea typeface="Arial"/>
                          <a:cs typeface="Arial"/>
                          <a:sym typeface="Arial"/>
                        </a:rPr>
                        <a:t> (๖)</a:t>
                      </a:r>
                    </a:p>
                  </a:txBody>
                  <a:tcPr marT="0" marB="0" marR="43925" marL="43925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FFFF99"/>
                    </a:solidFill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207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43925" marL="439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6" name="Shape 1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Shape 1417"/>
          <p:cNvSpPr/>
          <p:nvPr/>
        </p:nvSpPr>
        <p:spPr>
          <a:xfrm>
            <a:off x="900112" y="188913"/>
            <a:ext cx="7775575" cy="1152525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(ตัวอย่าง) </a:t>
            </a:r>
            <a:br>
              <a:rPr b="1" lang="th-TH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th-TH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การประเมินระดับความเสี่ยง</a:t>
            </a: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th-TH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(Risk Profile)</a:t>
            </a:r>
          </a:p>
        </p:txBody>
      </p:sp>
      <p:grpSp>
        <p:nvGrpSpPr>
          <p:cNvPr id="1418" name="Shape 1418"/>
          <p:cNvGrpSpPr/>
          <p:nvPr/>
        </p:nvGrpSpPr>
        <p:grpSpPr>
          <a:xfrm>
            <a:off x="381000" y="2470150"/>
            <a:ext cx="8402638" cy="4127500"/>
            <a:chOff x="240" y="1556"/>
            <a:chExt cx="5292" cy="2600"/>
          </a:xfrm>
        </p:grpSpPr>
        <p:sp>
          <p:nvSpPr>
            <p:cNvPr id="1419" name="Shape 1419"/>
            <p:cNvSpPr/>
            <p:nvPr/>
          </p:nvSpPr>
          <p:spPr>
            <a:xfrm>
              <a:off x="4884" y="3713"/>
              <a:ext cx="639" cy="442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420" name="Shape 1420"/>
            <p:cNvSpPr/>
            <p:nvPr/>
          </p:nvSpPr>
          <p:spPr>
            <a:xfrm>
              <a:off x="4049" y="3713"/>
              <a:ext cx="836" cy="44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สูง</a:t>
              </a:r>
            </a:p>
          </p:txBody>
        </p:sp>
        <p:sp>
          <p:nvSpPr>
            <p:cNvPr id="1421" name="Shape 1421"/>
            <p:cNvSpPr/>
            <p:nvPr/>
          </p:nvSpPr>
          <p:spPr>
            <a:xfrm>
              <a:off x="3415" y="3713"/>
              <a:ext cx="633" cy="442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422" name="Shape 1422"/>
            <p:cNvSpPr/>
            <p:nvPr/>
          </p:nvSpPr>
          <p:spPr>
            <a:xfrm>
              <a:off x="2788" y="3713"/>
              <a:ext cx="625" cy="442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423" name="Shape 1423"/>
            <p:cNvSpPr/>
            <p:nvPr/>
          </p:nvSpPr>
          <p:spPr>
            <a:xfrm>
              <a:off x="2236" y="3713"/>
              <a:ext cx="552" cy="442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424" name="Shape 1424"/>
            <p:cNvSpPr/>
            <p:nvPr/>
          </p:nvSpPr>
          <p:spPr>
            <a:xfrm>
              <a:off x="240" y="3713"/>
              <a:ext cx="1996" cy="44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Ctr="0" anchor="t" bIns="46800" lIns="90000" rIns="90000" tIns="468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Arial"/>
                <a:buNone/>
              </a:pPr>
              <a:r>
                <a:rPr b="1" lang="th-TH" sz="20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4. กรรมการไม่มีความรู้ ความชำนาญ</a:t>
              </a:r>
            </a:p>
          </p:txBody>
        </p:sp>
        <p:sp>
          <p:nvSpPr>
            <p:cNvPr id="1425" name="Shape 1425"/>
            <p:cNvSpPr/>
            <p:nvPr/>
          </p:nvSpPr>
          <p:spPr>
            <a:xfrm>
              <a:off x="4049" y="3406"/>
              <a:ext cx="836" cy="30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สูง</a:t>
              </a:r>
            </a:p>
          </p:txBody>
        </p:sp>
        <p:sp>
          <p:nvSpPr>
            <p:cNvPr id="1426" name="Shape 1426"/>
            <p:cNvSpPr/>
            <p:nvPr/>
          </p:nvSpPr>
          <p:spPr>
            <a:xfrm>
              <a:off x="4049" y="2898"/>
              <a:ext cx="836" cy="50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สูง</a:t>
              </a:r>
            </a:p>
          </p:txBody>
        </p:sp>
        <p:sp>
          <p:nvSpPr>
            <p:cNvPr id="1427" name="Shape 1427"/>
            <p:cNvSpPr/>
            <p:nvPr/>
          </p:nvSpPr>
          <p:spPr>
            <a:xfrm>
              <a:off x="4049" y="2456"/>
              <a:ext cx="836" cy="44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ปานกลาง</a:t>
              </a:r>
            </a:p>
          </p:txBody>
        </p:sp>
        <p:sp>
          <p:nvSpPr>
            <p:cNvPr id="1428" name="Shape 1428"/>
            <p:cNvSpPr/>
            <p:nvPr/>
          </p:nvSpPr>
          <p:spPr>
            <a:xfrm>
              <a:off x="4049" y="1556"/>
              <a:ext cx="836" cy="901"/>
            </a:xfrm>
            <a:prstGeom prst="rect">
              <a:avLst/>
            </a:prstGeom>
            <a:solidFill>
              <a:srgbClr val="DDBBFF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972FFF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972FFF"/>
                  </a:solidFill>
                  <a:latin typeface="Arial"/>
                  <a:ea typeface="Arial"/>
                  <a:cs typeface="Arial"/>
                  <a:sym typeface="Arial"/>
                </a:rPr>
                <a:t>ระดับความเสี่ยง</a:t>
              </a:r>
            </a:p>
          </p:txBody>
        </p:sp>
        <p:sp>
          <p:nvSpPr>
            <p:cNvPr id="1429" name="Shape 1429"/>
            <p:cNvSpPr/>
            <p:nvPr/>
          </p:nvSpPr>
          <p:spPr>
            <a:xfrm>
              <a:off x="2236" y="3406"/>
              <a:ext cx="552" cy="306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430" name="Shape 1430"/>
            <p:cNvSpPr/>
            <p:nvPr/>
          </p:nvSpPr>
          <p:spPr>
            <a:xfrm>
              <a:off x="2236" y="2898"/>
              <a:ext cx="552" cy="507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431" name="Shape 1431"/>
            <p:cNvSpPr/>
            <p:nvPr/>
          </p:nvSpPr>
          <p:spPr>
            <a:xfrm>
              <a:off x="2236" y="2456"/>
              <a:ext cx="552" cy="442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432" name="Shape 1432"/>
            <p:cNvSpPr/>
            <p:nvPr/>
          </p:nvSpPr>
          <p:spPr>
            <a:xfrm>
              <a:off x="2236" y="1556"/>
              <a:ext cx="552" cy="901"/>
            </a:xfrm>
            <a:prstGeom prst="rect">
              <a:avLst/>
            </a:prstGeom>
            <a:solidFill>
              <a:srgbClr val="DDBBFF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972FFF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972FFF"/>
                  </a:solidFill>
                  <a:latin typeface="Arial"/>
                  <a:ea typeface="Arial"/>
                  <a:cs typeface="Arial"/>
                  <a:sym typeface="Arial"/>
                </a:rPr>
                <a:t>โอกาสความถี่</a:t>
              </a:r>
            </a:p>
          </p:txBody>
        </p:sp>
        <p:sp>
          <p:nvSpPr>
            <p:cNvPr id="1433" name="Shape 1433"/>
            <p:cNvSpPr/>
            <p:nvPr/>
          </p:nvSpPr>
          <p:spPr>
            <a:xfrm>
              <a:off x="2788" y="3406"/>
              <a:ext cx="625" cy="306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434" name="Shape 1434"/>
            <p:cNvSpPr/>
            <p:nvPr/>
          </p:nvSpPr>
          <p:spPr>
            <a:xfrm>
              <a:off x="2788" y="2898"/>
              <a:ext cx="625" cy="507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435" name="Shape 1435"/>
            <p:cNvSpPr/>
            <p:nvPr/>
          </p:nvSpPr>
          <p:spPr>
            <a:xfrm>
              <a:off x="2788" y="2456"/>
              <a:ext cx="625" cy="442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436" name="Shape 1436"/>
            <p:cNvSpPr/>
            <p:nvPr/>
          </p:nvSpPr>
          <p:spPr>
            <a:xfrm>
              <a:off x="2788" y="1556"/>
              <a:ext cx="625" cy="901"/>
            </a:xfrm>
            <a:prstGeom prst="rect">
              <a:avLst/>
            </a:prstGeom>
            <a:solidFill>
              <a:srgbClr val="DDBBFF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972FFF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972FFF"/>
                  </a:solidFill>
                  <a:latin typeface="Arial"/>
                  <a:ea typeface="Arial"/>
                  <a:cs typeface="Arial"/>
                  <a:sym typeface="Arial"/>
                </a:rPr>
                <a:t>ผล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972FFF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972FFF"/>
                  </a:solidFill>
                  <a:latin typeface="Arial"/>
                  <a:ea typeface="Arial"/>
                  <a:cs typeface="Arial"/>
                  <a:sym typeface="Arial"/>
                </a:rPr>
                <a:t>กระทบ</a:t>
              </a: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972FFF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972FFF"/>
                  </a:solidFill>
                  <a:latin typeface="Arial"/>
                  <a:ea typeface="Arial"/>
                  <a:cs typeface="Arial"/>
                  <a:sym typeface="Arial"/>
                </a:rPr>
                <a:t>ความ เสียหาย</a:t>
              </a:r>
            </a:p>
          </p:txBody>
        </p:sp>
        <p:sp>
          <p:nvSpPr>
            <p:cNvPr id="1437" name="Shape 1437"/>
            <p:cNvSpPr/>
            <p:nvPr/>
          </p:nvSpPr>
          <p:spPr>
            <a:xfrm>
              <a:off x="4884" y="3406"/>
              <a:ext cx="639" cy="306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438" name="Shape 1438"/>
            <p:cNvSpPr/>
            <p:nvPr/>
          </p:nvSpPr>
          <p:spPr>
            <a:xfrm>
              <a:off x="3415" y="3406"/>
              <a:ext cx="633" cy="306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16</a:t>
              </a:r>
            </a:p>
          </p:txBody>
        </p:sp>
        <p:sp>
          <p:nvSpPr>
            <p:cNvPr id="1439" name="Shape 1439"/>
            <p:cNvSpPr/>
            <p:nvPr/>
          </p:nvSpPr>
          <p:spPr>
            <a:xfrm>
              <a:off x="240" y="3406"/>
              <a:ext cx="1996" cy="30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Ctr="0" anchor="t" bIns="46800" lIns="90000" rIns="90000" tIns="46800">
              <a:noAutofit/>
            </a:bodyPr>
            <a:lstStyle/>
            <a:p>
              <a:pPr indent="-533400" lvl="0" marL="53340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Arial"/>
                <a:buNone/>
              </a:pPr>
              <a:r>
                <a:rPr b="1" lang="th-TH" sz="20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3. พัสดุมีคุณภาพต่ำ ไม่ได้มาตรฐาน</a:t>
              </a:r>
            </a:p>
          </p:txBody>
        </p:sp>
        <p:sp>
          <p:nvSpPr>
            <p:cNvPr id="1440" name="Shape 1440"/>
            <p:cNvSpPr/>
            <p:nvPr/>
          </p:nvSpPr>
          <p:spPr>
            <a:xfrm>
              <a:off x="4884" y="2898"/>
              <a:ext cx="639" cy="507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441" name="Shape 1441"/>
            <p:cNvSpPr/>
            <p:nvPr/>
          </p:nvSpPr>
          <p:spPr>
            <a:xfrm>
              <a:off x="3415" y="2898"/>
              <a:ext cx="633" cy="507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442" name="Shape 1442"/>
            <p:cNvSpPr/>
            <p:nvPr/>
          </p:nvSpPr>
          <p:spPr>
            <a:xfrm>
              <a:off x="240" y="2898"/>
              <a:ext cx="1996" cy="50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Ctr="0" anchor="t" bIns="46800" lIns="90000" rIns="90000" tIns="468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Arial"/>
                <a:buNone/>
              </a:pPr>
              <a:r>
                <a:rPr b="1" lang="th-TH" sz="20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2. ได้รับไม่ถูกต้องครบถัวนและ     ตรงตามเวลาที่กำหนด</a:t>
              </a:r>
            </a:p>
          </p:txBody>
        </p:sp>
        <p:sp>
          <p:nvSpPr>
            <p:cNvPr id="1443" name="Shape 1443"/>
            <p:cNvSpPr/>
            <p:nvPr/>
          </p:nvSpPr>
          <p:spPr>
            <a:xfrm>
              <a:off x="4884" y="2456"/>
              <a:ext cx="639" cy="442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444" name="Shape 1444"/>
            <p:cNvSpPr/>
            <p:nvPr/>
          </p:nvSpPr>
          <p:spPr>
            <a:xfrm>
              <a:off x="3415" y="2456"/>
              <a:ext cx="633" cy="442"/>
            </a:xfrm>
            <a:prstGeom prst="rect">
              <a:avLst/>
            </a:prstGeom>
            <a:solidFill>
              <a:srgbClr val="B9FFDC"/>
            </a:solidFill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4343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FF4343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445" name="Shape 1445"/>
            <p:cNvSpPr/>
            <p:nvPr/>
          </p:nvSpPr>
          <p:spPr>
            <a:xfrm>
              <a:off x="249" y="2431"/>
              <a:ext cx="1996" cy="49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Ctr="0" anchor="t" bIns="46800" lIns="90000" rIns="90000" tIns="46800">
              <a:noAutofit/>
            </a:bodyPr>
            <a:lstStyle/>
            <a:p>
              <a:pPr indent="-533400" lvl="0" marL="533400" marR="0" rtl="0" algn="l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Arial"/>
                <a:buNone/>
              </a:pPr>
              <a:r>
                <a:rPr b="1" lang="th-TH" sz="20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1. ได้รับพัสดุไม่ตรงตาม</a:t>
              </a:r>
            </a:p>
            <a:p>
              <a:pPr indent="-533400" lvl="0" marL="533400" marR="0" rtl="0" algn="l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Arial"/>
                <a:buNone/>
              </a:pPr>
              <a:r>
                <a:rPr b="1" lang="th-TH" sz="20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คุณลักษณะเฉพาะ</a:t>
              </a:r>
              <a:r>
                <a:rPr b="0" lang="th-TH" sz="2000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</a:p>
          </p:txBody>
        </p:sp>
        <p:sp>
          <p:nvSpPr>
            <p:cNvPr id="1446" name="Shape 1446"/>
            <p:cNvSpPr/>
            <p:nvPr/>
          </p:nvSpPr>
          <p:spPr>
            <a:xfrm>
              <a:off x="4884" y="1556"/>
              <a:ext cx="639" cy="901"/>
            </a:xfrm>
            <a:prstGeom prst="rect">
              <a:avLst/>
            </a:prstGeom>
            <a:solidFill>
              <a:srgbClr val="DDBBFF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972FFF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972FFF"/>
                  </a:solidFill>
                  <a:latin typeface="Arial"/>
                  <a:ea typeface="Arial"/>
                  <a:cs typeface="Arial"/>
                  <a:sym typeface="Arial"/>
                </a:rPr>
                <a:t>ลำดับความเสี่ยง</a:t>
              </a:r>
            </a:p>
          </p:txBody>
        </p:sp>
        <p:sp>
          <p:nvSpPr>
            <p:cNvPr id="1447" name="Shape 1447"/>
            <p:cNvSpPr/>
            <p:nvPr/>
          </p:nvSpPr>
          <p:spPr>
            <a:xfrm>
              <a:off x="3415" y="1556"/>
              <a:ext cx="633" cy="901"/>
            </a:xfrm>
            <a:prstGeom prst="rect">
              <a:avLst/>
            </a:prstGeom>
            <a:solidFill>
              <a:srgbClr val="DDBBFF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972FFF"/>
                </a:buClr>
                <a:buSzPct val="25000"/>
                <a:buFont typeface="Arial"/>
                <a:buNone/>
              </a:pPr>
              <a:r>
                <a:rPr b="1" lang="th-TH" sz="2400">
                  <a:solidFill>
                    <a:srgbClr val="972FFF"/>
                  </a:solidFill>
                  <a:latin typeface="Arial"/>
                  <a:ea typeface="Arial"/>
                  <a:cs typeface="Arial"/>
                  <a:sym typeface="Arial"/>
                </a:rPr>
                <a:t>ระดับคะแนน</a:t>
              </a:r>
            </a:p>
          </p:txBody>
        </p:sp>
        <p:sp>
          <p:nvSpPr>
            <p:cNvPr id="1448" name="Shape 1448"/>
            <p:cNvSpPr/>
            <p:nvPr/>
          </p:nvSpPr>
          <p:spPr>
            <a:xfrm>
              <a:off x="240" y="1556"/>
              <a:ext cx="1996" cy="901"/>
            </a:xfrm>
            <a:prstGeom prst="rect">
              <a:avLst/>
            </a:prstGeom>
            <a:solidFill>
              <a:srgbClr val="DDBBFF"/>
            </a:solidFill>
            <a:ln>
              <a:noFill/>
            </a:ln>
          </p:spPr>
          <p:txBody>
            <a:bodyPr anchorCtr="1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972FFF"/>
                </a:buClr>
                <a:buSzPct val="25000"/>
                <a:buFont typeface="Arial"/>
                <a:buNone/>
              </a:pPr>
              <a:r>
                <a:rPr b="1" lang="th-TH" sz="2800">
                  <a:solidFill>
                    <a:srgbClr val="972FFF"/>
                  </a:solidFill>
                  <a:latin typeface="Arial"/>
                  <a:ea typeface="Arial"/>
                  <a:cs typeface="Arial"/>
                  <a:sym typeface="Arial"/>
                </a:rPr>
                <a:t>ความเสี่ยง</a:t>
              </a:r>
            </a:p>
          </p:txBody>
        </p:sp>
        <p:cxnSp>
          <p:nvCxnSpPr>
            <p:cNvPr id="1449" name="Shape 1449"/>
            <p:cNvCxnSpPr/>
            <p:nvPr/>
          </p:nvCxnSpPr>
          <p:spPr>
            <a:xfrm>
              <a:off x="240" y="1556"/>
              <a:ext cx="5283" cy="0"/>
            </a:xfrm>
            <a:prstGeom prst="straightConnector1">
              <a:avLst/>
            </a:prstGeom>
            <a:noFill/>
            <a:ln cap="sq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0" name="Shape 1450"/>
            <p:cNvCxnSpPr/>
            <p:nvPr/>
          </p:nvCxnSpPr>
          <p:spPr>
            <a:xfrm>
              <a:off x="249" y="2478"/>
              <a:ext cx="5283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1" name="Shape 1451"/>
            <p:cNvCxnSpPr/>
            <p:nvPr/>
          </p:nvCxnSpPr>
          <p:spPr>
            <a:xfrm>
              <a:off x="240" y="2898"/>
              <a:ext cx="5283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2" name="Shape 1452"/>
            <p:cNvCxnSpPr/>
            <p:nvPr/>
          </p:nvCxnSpPr>
          <p:spPr>
            <a:xfrm>
              <a:off x="240" y="3406"/>
              <a:ext cx="5283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3" name="Shape 1453"/>
            <p:cNvCxnSpPr/>
            <p:nvPr/>
          </p:nvCxnSpPr>
          <p:spPr>
            <a:xfrm>
              <a:off x="240" y="4156"/>
              <a:ext cx="5283" cy="0"/>
            </a:xfrm>
            <a:prstGeom prst="straightConnector1">
              <a:avLst/>
            </a:prstGeom>
            <a:noFill/>
            <a:ln cap="sq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4" name="Shape 1454"/>
            <p:cNvCxnSpPr/>
            <p:nvPr/>
          </p:nvCxnSpPr>
          <p:spPr>
            <a:xfrm>
              <a:off x="240" y="1556"/>
              <a:ext cx="0" cy="2600"/>
            </a:xfrm>
            <a:prstGeom prst="straightConnector1">
              <a:avLst/>
            </a:prstGeom>
            <a:noFill/>
            <a:ln cap="sq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5" name="Shape 1455"/>
            <p:cNvCxnSpPr/>
            <p:nvPr/>
          </p:nvCxnSpPr>
          <p:spPr>
            <a:xfrm>
              <a:off x="2236" y="1556"/>
              <a:ext cx="0" cy="260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6" name="Shape 1456"/>
            <p:cNvCxnSpPr/>
            <p:nvPr/>
          </p:nvCxnSpPr>
          <p:spPr>
            <a:xfrm>
              <a:off x="4049" y="1556"/>
              <a:ext cx="0" cy="260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7" name="Shape 1457"/>
            <p:cNvCxnSpPr/>
            <p:nvPr/>
          </p:nvCxnSpPr>
          <p:spPr>
            <a:xfrm>
              <a:off x="5524" y="1556"/>
              <a:ext cx="0" cy="2600"/>
            </a:xfrm>
            <a:prstGeom prst="straightConnector1">
              <a:avLst/>
            </a:prstGeom>
            <a:solidFill>
              <a:srgbClr val="B9FFDC"/>
            </a:solidFill>
            <a:ln cap="sq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8" name="Shape 1458"/>
            <p:cNvCxnSpPr/>
            <p:nvPr/>
          </p:nvCxnSpPr>
          <p:spPr>
            <a:xfrm>
              <a:off x="3415" y="1556"/>
              <a:ext cx="0" cy="260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9" name="Shape 1459"/>
            <p:cNvCxnSpPr/>
            <p:nvPr/>
          </p:nvCxnSpPr>
          <p:spPr>
            <a:xfrm>
              <a:off x="2788" y="1556"/>
              <a:ext cx="0" cy="260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60" name="Shape 1460"/>
            <p:cNvCxnSpPr/>
            <p:nvPr/>
          </p:nvCxnSpPr>
          <p:spPr>
            <a:xfrm>
              <a:off x="4884" y="1556"/>
              <a:ext cx="0" cy="260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61" name="Shape 1461"/>
            <p:cNvCxnSpPr/>
            <p:nvPr/>
          </p:nvCxnSpPr>
          <p:spPr>
            <a:xfrm>
              <a:off x="240" y="3713"/>
              <a:ext cx="5283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462" name="Shape 1462"/>
          <p:cNvSpPr txBox="1"/>
          <p:nvPr/>
        </p:nvSpPr>
        <p:spPr>
          <a:xfrm>
            <a:off x="323850" y="1557337"/>
            <a:ext cx="8820149" cy="946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กิจกรรม</a:t>
            </a:r>
            <a:r>
              <a:rPr b="1" lang="th-TH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การตรวจรับพัสดุ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วัตถุประสงค์</a:t>
            </a:r>
            <a:r>
              <a:rPr b="1" lang="th-TH" sz="2400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เพื่อให้ได้รับพัสดุถูกต้อง ครบถ้วน ภายในเวลาที่กำหนด และเป็นไปตามระเบียบฯ พัสดุ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idx="1" type="body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</a:p>
          <a:p>
            <a:pPr indent="-274320" lvl="0" marL="27432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74320" lvl="0" marL="27432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ความเสี่ยง  (Risk)</a:t>
            </a:r>
          </a:p>
          <a:p>
            <a:pPr indent="-274320" lvl="0" marL="27432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การควบคุม  (Control)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th-TH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การบริหารความเสี่ยง  (Risk Management)</a:t>
            </a:r>
          </a:p>
        </p:txBody>
      </p:sp>
      <p:sp>
        <p:nvSpPr>
          <p:cNvPr id="202" name="Shape 202"/>
          <p:cNvSpPr/>
          <p:nvPr/>
        </p:nvSpPr>
        <p:spPr>
          <a:xfrm>
            <a:off x="3924300" y="476250"/>
            <a:ext cx="4679950" cy="1873249"/>
          </a:xfrm>
          <a:prstGeom prst="cloudCallout">
            <a:avLst>
              <a:gd fmla="val -50137" name="adj1"/>
              <a:gd fmla="val 76175" name="adj2"/>
            </a:avLst>
          </a:prstGeom>
          <a:gradFill>
            <a:gsLst>
              <a:gs pos="0">
                <a:srgbClr val="F89387"/>
              </a:gs>
              <a:gs pos="50000">
                <a:srgbClr val="F9BCB6"/>
              </a:gs>
              <a:gs pos="100000">
                <a:srgbClr val="FCDFDC"/>
              </a:gs>
            </a:gsLst>
            <a:lin ang="5400000" scaled="0"/>
          </a:gra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66" name="Shape 1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" name="Shape 1467"/>
          <p:cNvSpPr txBox="1"/>
          <p:nvPr/>
        </p:nvSpPr>
        <p:spPr>
          <a:xfrm>
            <a:off x="2608263" y="-58738"/>
            <a:ext cx="184149" cy="9461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8" name="Shape 1468"/>
          <p:cNvSpPr txBox="1"/>
          <p:nvPr/>
        </p:nvSpPr>
        <p:spPr>
          <a:xfrm>
            <a:off x="2247900" y="-131763"/>
            <a:ext cx="184149" cy="519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9" name="Shape 1469"/>
          <p:cNvSpPr/>
          <p:nvPr/>
        </p:nvSpPr>
        <p:spPr>
          <a:xfrm>
            <a:off x="5221287" y="5815012"/>
            <a:ext cx="1008062" cy="820737"/>
          </a:xfrm>
          <a:prstGeom prst="rect">
            <a:avLst/>
          </a:prstGeom>
          <a:solidFill>
            <a:srgbClr val="FFE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0" name="Shape 1470"/>
          <p:cNvSpPr/>
          <p:nvPr/>
        </p:nvSpPr>
        <p:spPr>
          <a:xfrm>
            <a:off x="5220071" y="4149080"/>
            <a:ext cx="1008062" cy="1665287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การปรับปรุงการควบคุม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(5)</a:t>
            </a:r>
          </a:p>
        </p:txBody>
      </p:sp>
      <p:sp>
        <p:nvSpPr>
          <p:cNvPr id="1471" name="Shape 1471"/>
          <p:cNvSpPr/>
          <p:nvPr/>
        </p:nvSpPr>
        <p:spPr>
          <a:xfrm>
            <a:off x="6229350" y="5815012"/>
            <a:ext cx="1295400" cy="820737"/>
          </a:xfrm>
          <a:prstGeom prst="rect">
            <a:avLst/>
          </a:prstGeom>
          <a:solidFill>
            <a:srgbClr val="FFE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2" name="Shape 1472"/>
          <p:cNvSpPr/>
          <p:nvPr/>
        </p:nvSpPr>
        <p:spPr>
          <a:xfrm>
            <a:off x="6229350" y="4149725"/>
            <a:ext cx="1295400" cy="1665287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กำหนดเสร็จ/ผู้รับผิดชอบ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(6)</a:t>
            </a:r>
          </a:p>
        </p:txBody>
      </p:sp>
      <p:sp>
        <p:nvSpPr>
          <p:cNvPr id="1473" name="Shape 1473"/>
          <p:cNvSpPr/>
          <p:nvPr/>
        </p:nvSpPr>
        <p:spPr>
          <a:xfrm>
            <a:off x="7524750" y="5815012"/>
            <a:ext cx="1223962" cy="820737"/>
          </a:xfrm>
          <a:prstGeom prst="rect">
            <a:avLst/>
          </a:prstGeom>
          <a:solidFill>
            <a:srgbClr val="FFE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4" name="Shape 1474"/>
          <p:cNvSpPr/>
          <p:nvPr/>
        </p:nvSpPr>
        <p:spPr>
          <a:xfrm>
            <a:off x="4213225" y="5815012"/>
            <a:ext cx="1008063" cy="820737"/>
          </a:xfrm>
          <a:prstGeom prst="rect">
            <a:avLst/>
          </a:prstGeom>
          <a:solidFill>
            <a:srgbClr val="FFE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5" name="Shape 1475"/>
          <p:cNvSpPr/>
          <p:nvPr/>
        </p:nvSpPr>
        <p:spPr>
          <a:xfrm>
            <a:off x="2916238" y="5815012"/>
            <a:ext cx="1296986" cy="820737"/>
          </a:xfrm>
          <a:prstGeom prst="rect">
            <a:avLst/>
          </a:prstGeom>
          <a:solidFill>
            <a:srgbClr val="FFE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6" name="Shape 1476"/>
          <p:cNvSpPr/>
          <p:nvPr/>
        </p:nvSpPr>
        <p:spPr>
          <a:xfrm>
            <a:off x="1763713" y="5815012"/>
            <a:ext cx="1152525" cy="820737"/>
          </a:xfrm>
          <a:prstGeom prst="rect">
            <a:avLst/>
          </a:prstGeom>
          <a:solidFill>
            <a:srgbClr val="FFE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7" name="Shape 1477"/>
          <p:cNvSpPr/>
          <p:nvPr/>
        </p:nvSpPr>
        <p:spPr>
          <a:xfrm>
            <a:off x="468312" y="5815012"/>
            <a:ext cx="1295400" cy="820737"/>
          </a:xfrm>
          <a:prstGeom prst="rect">
            <a:avLst/>
          </a:prstGeom>
          <a:solidFill>
            <a:srgbClr val="FFE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8" name="Shape 1478"/>
          <p:cNvSpPr/>
          <p:nvPr/>
        </p:nvSpPr>
        <p:spPr>
          <a:xfrm>
            <a:off x="7524750" y="4149725"/>
            <a:ext cx="1223962" cy="1665287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หมายเหตุ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(7)</a:t>
            </a:r>
          </a:p>
        </p:txBody>
      </p:sp>
      <p:sp>
        <p:nvSpPr>
          <p:cNvPr id="1479" name="Shape 1479"/>
          <p:cNvSpPr/>
          <p:nvPr/>
        </p:nvSpPr>
        <p:spPr>
          <a:xfrm>
            <a:off x="4211960" y="4149080"/>
            <a:ext cx="1008063" cy="1665287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ความเสี่ยงที่ยังมีอยู่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(4)</a:t>
            </a:r>
          </a:p>
        </p:txBody>
      </p:sp>
      <p:sp>
        <p:nvSpPr>
          <p:cNvPr id="1480" name="Shape 1480"/>
          <p:cNvSpPr/>
          <p:nvPr/>
        </p:nvSpPr>
        <p:spPr>
          <a:xfrm>
            <a:off x="2915816" y="4221087"/>
            <a:ext cx="1296986" cy="1665287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การประเมินผล การควบคุม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(3)</a:t>
            </a:r>
          </a:p>
        </p:txBody>
      </p:sp>
      <p:sp>
        <p:nvSpPr>
          <p:cNvPr id="1481" name="Shape 1481"/>
          <p:cNvSpPr/>
          <p:nvPr/>
        </p:nvSpPr>
        <p:spPr>
          <a:xfrm>
            <a:off x="1835696" y="4221087"/>
            <a:ext cx="1152525" cy="1665287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การควบคุมที่มีอยู่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(2)</a:t>
            </a:r>
          </a:p>
        </p:txBody>
      </p:sp>
      <p:sp>
        <p:nvSpPr>
          <p:cNvPr id="1482" name="Shape 1482"/>
          <p:cNvSpPr/>
          <p:nvPr/>
        </p:nvSpPr>
        <p:spPr>
          <a:xfrm>
            <a:off x="609947" y="4149725"/>
            <a:ext cx="1295400" cy="1665287"/>
          </a:xfrm>
          <a:prstGeom prst="rect">
            <a:avLst/>
          </a:prstGeom>
          <a:solidFill>
            <a:srgbClr val="B9FFD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กิจกรรม/วัตถุประสงค์ ของการควบคุม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lang="th-TH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(1)</a:t>
            </a:r>
          </a:p>
        </p:txBody>
      </p:sp>
      <p:cxnSp>
        <p:nvCxnSpPr>
          <p:cNvPr id="1483" name="Shape 1483"/>
          <p:cNvCxnSpPr/>
          <p:nvPr/>
        </p:nvCxnSpPr>
        <p:spPr>
          <a:xfrm>
            <a:off x="468312" y="5815012"/>
            <a:ext cx="8280399" cy="0"/>
          </a:xfrm>
          <a:prstGeom prst="straightConnector1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4" name="Shape 1484"/>
          <p:cNvCxnSpPr/>
          <p:nvPr/>
        </p:nvCxnSpPr>
        <p:spPr>
          <a:xfrm>
            <a:off x="468312" y="6635750"/>
            <a:ext cx="8280399" cy="0"/>
          </a:xfrm>
          <a:prstGeom prst="straightConnector1">
            <a:avLst/>
          </a:prstGeom>
          <a:noFill/>
          <a:ln cap="sq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5" name="Shape 1485"/>
          <p:cNvCxnSpPr/>
          <p:nvPr/>
        </p:nvCxnSpPr>
        <p:spPr>
          <a:xfrm>
            <a:off x="468312" y="4149725"/>
            <a:ext cx="0" cy="2486024"/>
          </a:xfrm>
          <a:prstGeom prst="straightConnector1">
            <a:avLst/>
          </a:prstGeom>
          <a:noFill/>
          <a:ln cap="sq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6" name="Shape 1486"/>
          <p:cNvCxnSpPr/>
          <p:nvPr/>
        </p:nvCxnSpPr>
        <p:spPr>
          <a:xfrm>
            <a:off x="1763713" y="4149725"/>
            <a:ext cx="0" cy="2486024"/>
          </a:xfrm>
          <a:prstGeom prst="straightConnector1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7" name="Shape 1487"/>
          <p:cNvCxnSpPr/>
          <p:nvPr/>
        </p:nvCxnSpPr>
        <p:spPr>
          <a:xfrm>
            <a:off x="2916238" y="4149725"/>
            <a:ext cx="0" cy="2486024"/>
          </a:xfrm>
          <a:prstGeom prst="straightConnector1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8" name="Shape 1488"/>
          <p:cNvCxnSpPr/>
          <p:nvPr/>
        </p:nvCxnSpPr>
        <p:spPr>
          <a:xfrm>
            <a:off x="4213225" y="4149725"/>
            <a:ext cx="0" cy="2486024"/>
          </a:xfrm>
          <a:prstGeom prst="straightConnector1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9" name="Shape 1489"/>
          <p:cNvCxnSpPr/>
          <p:nvPr/>
        </p:nvCxnSpPr>
        <p:spPr>
          <a:xfrm>
            <a:off x="5221287" y="4149725"/>
            <a:ext cx="0" cy="2486024"/>
          </a:xfrm>
          <a:prstGeom prst="straightConnector1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90" name="Shape 1490"/>
          <p:cNvCxnSpPr/>
          <p:nvPr/>
        </p:nvCxnSpPr>
        <p:spPr>
          <a:xfrm>
            <a:off x="8748713" y="4149725"/>
            <a:ext cx="0" cy="2486024"/>
          </a:xfrm>
          <a:prstGeom prst="straightConnector1">
            <a:avLst/>
          </a:prstGeom>
          <a:noFill/>
          <a:ln cap="sq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91" name="Shape 1491"/>
          <p:cNvCxnSpPr/>
          <p:nvPr/>
        </p:nvCxnSpPr>
        <p:spPr>
          <a:xfrm>
            <a:off x="7524750" y="4149725"/>
            <a:ext cx="0" cy="2486024"/>
          </a:xfrm>
          <a:prstGeom prst="straightConnector1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92" name="Shape 1492"/>
          <p:cNvCxnSpPr/>
          <p:nvPr/>
        </p:nvCxnSpPr>
        <p:spPr>
          <a:xfrm>
            <a:off x="6300192" y="4149725"/>
            <a:ext cx="0" cy="2486024"/>
          </a:xfrm>
          <a:prstGeom prst="straightConnector1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93" name="Shape 1493"/>
          <p:cNvCxnSpPr/>
          <p:nvPr/>
        </p:nvCxnSpPr>
        <p:spPr>
          <a:xfrm>
            <a:off x="468312" y="4149725"/>
            <a:ext cx="8280399" cy="0"/>
          </a:xfrm>
          <a:prstGeom prst="straightConnector1">
            <a:avLst/>
          </a:prstGeom>
          <a:noFill/>
          <a:ln cap="sq" cmpd="sng" w="9525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94" name="Shape 1494"/>
          <p:cNvSpPr/>
          <p:nvPr/>
        </p:nvSpPr>
        <p:spPr>
          <a:xfrm>
            <a:off x="4125912" y="3030538"/>
            <a:ext cx="733425" cy="944561"/>
          </a:xfrm>
          <a:prstGeom prst="rect">
            <a:avLst/>
          </a:prstGeom>
          <a:solidFill>
            <a:srgbClr val="D1FFD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5" name="Shape 1495"/>
          <p:cNvSpPr/>
          <p:nvPr/>
        </p:nvSpPr>
        <p:spPr>
          <a:xfrm>
            <a:off x="4125912" y="1628775"/>
            <a:ext cx="733425" cy="1401763"/>
          </a:xfrm>
          <a:prstGeom prst="rect">
            <a:avLst/>
          </a:prstGeom>
          <a:solidFill>
            <a:srgbClr val="DBA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โอกาส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(4)</a:t>
            </a:r>
          </a:p>
        </p:txBody>
      </p:sp>
      <p:sp>
        <p:nvSpPr>
          <p:cNvPr id="1496" name="Shape 1496"/>
          <p:cNvSpPr/>
          <p:nvPr/>
        </p:nvSpPr>
        <p:spPr>
          <a:xfrm>
            <a:off x="4125912" y="1196975"/>
            <a:ext cx="4622800" cy="431799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การประเมินความเสี่ยง</a:t>
            </a:r>
          </a:p>
        </p:txBody>
      </p:sp>
      <p:sp>
        <p:nvSpPr>
          <p:cNvPr id="1497" name="Shape 1497"/>
          <p:cNvSpPr/>
          <p:nvPr/>
        </p:nvSpPr>
        <p:spPr>
          <a:xfrm>
            <a:off x="4859337" y="3030538"/>
            <a:ext cx="1008062" cy="944561"/>
          </a:xfrm>
          <a:prstGeom prst="rect">
            <a:avLst/>
          </a:prstGeom>
          <a:solidFill>
            <a:srgbClr val="D1FFD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8" name="Shape 1498"/>
          <p:cNvSpPr/>
          <p:nvPr/>
        </p:nvSpPr>
        <p:spPr>
          <a:xfrm>
            <a:off x="4859337" y="1628775"/>
            <a:ext cx="1008062" cy="1401763"/>
          </a:xfrm>
          <a:prstGeom prst="rect">
            <a:avLst/>
          </a:prstGeom>
          <a:solidFill>
            <a:srgbClr val="DBA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ผลกระทบ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(5)</a:t>
            </a:r>
          </a:p>
        </p:txBody>
      </p:sp>
      <p:sp>
        <p:nvSpPr>
          <p:cNvPr id="1499" name="Shape 1499"/>
          <p:cNvSpPr/>
          <p:nvPr/>
        </p:nvSpPr>
        <p:spPr>
          <a:xfrm>
            <a:off x="5867400" y="3030538"/>
            <a:ext cx="792162" cy="944561"/>
          </a:xfrm>
          <a:prstGeom prst="rect">
            <a:avLst/>
          </a:prstGeom>
          <a:solidFill>
            <a:srgbClr val="D1FFD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0" name="Shape 1500"/>
          <p:cNvSpPr/>
          <p:nvPr/>
        </p:nvSpPr>
        <p:spPr>
          <a:xfrm>
            <a:off x="5867400" y="1628775"/>
            <a:ext cx="792162" cy="1401763"/>
          </a:xfrm>
          <a:prstGeom prst="rect">
            <a:avLst/>
          </a:prstGeom>
          <a:solidFill>
            <a:srgbClr val="DBA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ระดับคะแนน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(6)</a:t>
            </a:r>
          </a:p>
        </p:txBody>
      </p:sp>
      <p:sp>
        <p:nvSpPr>
          <p:cNvPr id="1501" name="Shape 1501"/>
          <p:cNvSpPr/>
          <p:nvPr/>
        </p:nvSpPr>
        <p:spPr>
          <a:xfrm>
            <a:off x="7596188" y="3030538"/>
            <a:ext cx="1152525" cy="944561"/>
          </a:xfrm>
          <a:prstGeom prst="rect">
            <a:avLst/>
          </a:prstGeom>
          <a:solidFill>
            <a:srgbClr val="D1FFD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2" name="Shape 1502"/>
          <p:cNvSpPr/>
          <p:nvPr/>
        </p:nvSpPr>
        <p:spPr>
          <a:xfrm>
            <a:off x="6659563" y="3030538"/>
            <a:ext cx="936624" cy="944561"/>
          </a:xfrm>
          <a:prstGeom prst="rect">
            <a:avLst/>
          </a:prstGeom>
          <a:solidFill>
            <a:srgbClr val="D1FFD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3" name="Shape 1503"/>
          <p:cNvSpPr/>
          <p:nvPr/>
        </p:nvSpPr>
        <p:spPr>
          <a:xfrm>
            <a:off x="2906713" y="3030538"/>
            <a:ext cx="1219199" cy="944561"/>
          </a:xfrm>
          <a:prstGeom prst="rect">
            <a:avLst/>
          </a:prstGeom>
          <a:solidFill>
            <a:srgbClr val="D1FFD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4" name="Shape 1504"/>
          <p:cNvSpPr/>
          <p:nvPr/>
        </p:nvSpPr>
        <p:spPr>
          <a:xfrm>
            <a:off x="1692275" y="3030538"/>
            <a:ext cx="1214437" cy="944561"/>
          </a:xfrm>
          <a:prstGeom prst="rect">
            <a:avLst/>
          </a:prstGeom>
          <a:solidFill>
            <a:srgbClr val="D1FFD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5" name="Shape 1505"/>
          <p:cNvSpPr/>
          <p:nvPr/>
        </p:nvSpPr>
        <p:spPr>
          <a:xfrm>
            <a:off x="468312" y="3030538"/>
            <a:ext cx="1223961" cy="944561"/>
          </a:xfrm>
          <a:prstGeom prst="rect">
            <a:avLst/>
          </a:prstGeom>
          <a:solidFill>
            <a:srgbClr val="D1FFD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6" name="Shape 1506"/>
          <p:cNvSpPr/>
          <p:nvPr/>
        </p:nvSpPr>
        <p:spPr>
          <a:xfrm>
            <a:off x="7596188" y="1628775"/>
            <a:ext cx="1152525" cy="1401763"/>
          </a:xfrm>
          <a:prstGeom prst="rect">
            <a:avLst/>
          </a:prstGeom>
          <a:solidFill>
            <a:srgbClr val="DBA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ลำดับความเสี่ยง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(8)</a:t>
            </a:r>
          </a:p>
        </p:txBody>
      </p:sp>
      <p:sp>
        <p:nvSpPr>
          <p:cNvPr id="1507" name="Shape 1507"/>
          <p:cNvSpPr/>
          <p:nvPr/>
        </p:nvSpPr>
        <p:spPr>
          <a:xfrm>
            <a:off x="6659563" y="1628775"/>
            <a:ext cx="936624" cy="1401763"/>
          </a:xfrm>
          <a:prstGeom prst="rect">
            <a:avLst/>
          </a:prstGeom>
          <a:solidFill>
            <a:srgbClr val="DBA7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ระดับความเสี่ยง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(7)</a:t>
            </a:r>
          </a:p>
        </p:txBody>
      </p:sp>
      <p:sp>
        <p:nvSpPr>
          <p:cNvPr id="1508" name="Shape 1508"/>
          <p:cNvSpPr/>
          <p:nvPr/>
        </p:nvSpPr>
        <p:spPr>
          <a:xfrm>
            <a:off x="2906713" y="1196975"/>
            <a:ext cx="1219199" cy="1833563"/>
          </a:xfrm>
          <a:prstGeom prst="rect">
            <a:avLst/>
          </a:prstGeom>
          <a:solidFill>
            <a:srgbClr val="E7BE95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ความเสี่ยง/ปัจจัยเสี่ยง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(3)</a:t>
            </a:r>
          </a:p>
        </p:txBody>
      </p:sp>
      <p:sp>
        <p:nvSpPr>
          <p:cNvPr id="1509" name="Shape 1509"/>
          <p:cNvSpPr/>
          <p:nvPr/>
        </p:nvSpPr>
        <p:spPr>
          <a:xfrm>
            <a:off x="1692275" y="1196975"/>
            <a:ext cx="1214437" cy="1833563"/>
          </a:xfrm>
          <a:prstGeom prst="rect">
            <a:avLst/>
          </a:prstGeom>
          <a:solidFill>
            <a:srgbClr val="E7BE95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วัตถุประสงค์ของงาน/กิจกรรม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(2)</a:t>
            </a:r>
          </a:p>
        </p:txBody>
      </p:sp>
      <p:sp>
        <p:nvSpPr>
          <p:cNvPr id="1510" name="Shape 1510"/>
          <p:cNvSpPr/>
          <p:nvPr/>
        </p:nvSpPr>
        <p:spPr>
          <a:xfrm>
            <a:off x="468312" y="1196975"/>
            <a:ext cx="1223961" cy="1833563"/>
          </a:xfrm>
          <a:prstGeom prst="rect">
            <a:avLst/>
          </a:prstGeom>
          <a:solidFill>
            <a:srgbClr val="E7BE95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ขั้นตอน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ของงาน/กิจกรรม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lang="th-TH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(1)</a:t>
            </a:r>
          </a:p>
        </p:txBody>
      </p:sp>
      <p:cxnSp>
        <p:nvCxnSpPr>
          <p:cNvPr id="1511" name="Shape 1511"/>
          <p:cNvCxnSpPr/>
          <p:nvPr/>
        </p:nvCxnSpPr>
        <p:spPr>
          <a:xfrm>
            <a:off x="468312" y="1196975"/>
            <a:ext cx="8280399" cy="0"/>
          </a:xfrm>
          <a:prstGeom prst="straightConnector1">
            <a:avLst/>
          </a:prstGeom>
          <a:noFill/>
          <a:ln cap="sq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2" name="Shape 1512"/>
          <p:cNvCxnSpPr/>
          <p:nvPr/>
        </p:nvCxnSpPr>
        <p:spPr>
          <a:xfrm>
            <a:off x="468312" y="3030538"/>
            <a:ext cx="8280399" cy="0"/>
          </a:xfrm>
          <a:prstGeom prst="straightConnector1">
            <a:avLst/>
          </a:prstGeom>
          <a:noFill/>
          <a:ln cap="flat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3" name="Shape 1513"/>
          <p:cNvCxnSpPr/>
          <p:nvPr/>
        </p:nvCxnSpPr>
        <p:spPr>
          <a:xfrm>
            <a:off x="468312" y="3975100"/>
            <a:ext cx="8280399" cy="0"/>
          </a:xfrm>
          <a:prstGeom prst="straightConnector1">
            <a:avLst/>
          </a:prstGeom>
          <a:noFill/>
          <a:ln cap="sq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4" name="Shape 1514"/>
          <p:cNvCxnSpPr/>
          <p:nvPr/>
        </p:nvCxnSpPr>
        <p:spPr>
          <a:xfrm>
            <a:off x="468312" y="1196975"/>
            <a:ext cx="0" cy="2778124"/>
          </a:xfrm>
          <a:prstGeom prst="straightConnector1">
            <a:avLst/>
          </a:prstGeom>
          <a:noFill/>
          <a:ln cap="sq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5" name="Shape 1515"/>
          <p:cNvCxnSpPr/>
          <p:nvPr/>
        </p:nvCxnSpPr>
        <p:spPr>
          <a:xfrm>
            <a:off x="1692275" y="1196975"/>
            <a:ext cx="0" cy="2778124"/>
          </a:xfrm>
          <a:prstGeom prst="straightConnector1">
            <a:avLst/>
          </a:prstGeom>
          <a:noFill/>
          <a:ln cap="flat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6" name="Shape 1516"/>
          <p:cNvCxnSpPr/>
          <p:nvPr/>
        </p:nvCxnSpPr>
        <p:spPr>
          <a:xfrm>
            <a:off x="2906713" y="1196975"/>
            <a:ext cx="0" cy="2778124"/>
          </a:xfrm>
          <a:prstGeom prst="straightConnector1">
            <a:avLst/>
          </a:prstGeom>
          <a:noFill/>
          <a:ln cap="flat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7" name="Shape 1517"/>
          <p:cNvCxnSpPr/>
          <p:nvPr/>
        </p:nvCxnSpPr>
        <p:spPr>
          <a:xfrm>
            <a:off x="4125912" y="1196975"/>
            <a:ext cx="0" cy="2778124"/>
          </a:xfrm>
          <a:prstGeom prst="straightConnector1">
            <a:avLst/>
          </a:prstGeom>
          <a:noFill/>
          <a:ln cap="flat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8" name="Shape 1518"/>
          <p:cNvCxnSpPr/>
          <p:nvPr/>
        </p:nvCxnSpPr>
        <p:spPr>
          <a:xfrm>
            <a:off x="8748713" y="1196975"/>
            <a:ext cx="0" cy="2778124"/>
          </a:xfrm>
          <a:prstGeom prst="straightConnector1">
            <a:avLst/>
          </a:prstGeom>
          <a:noFill/>
          <a:ln cap="sq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9" name="Shape 1519"/>
          <p:cNvCxnSpPr/>
          <p:nvPr/>
        </p:nvCxnSpPr>
        <p:spPr>
          <a:xfrm>
            <a:off x="4859337" y="1628775"/>
            <a:ext cx="0" cy="2346324"/>
          </a:xfrm>
          <a:prstGeom prst="straightConnector1">
            <a:avLst/>
          </a:prstGeom>
          <a:noFill/>
          <a:ln cap="flat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0" name="Shape 1520"/>
          <p:cNvCxnSpPr/>
          <p:nvPr/>
        </p:nvCxnSpPr>
        <p:spPr>
          <a:xfrm>
            <a:off x="5867400" y="1628775"/>
            <a:ext cx="0" cy="2346324"/>
          </a:xfrm>
          <a:prstGeom prst="straightConnector1">
            <a:avLst/>
          </a:prstGeom>
          <a:noFill/>
          <a:ln cap="flat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1" name="Shape 1521"/>
          <p:cNvCxnSpPr/>
          <p:nvPr/>
        </p:nvCxnSpPr>
        <p:spPr>
          <a:xfrm>
            <a:off x="6659563" y="1628775"/>
            <a:ext cx="0" cy="2346324"/>
          </a:xfrm>
          <a:prstGeom prst="straightConnector1">
            <a:avLst/>
          </a:prstGeom>
          <a:noFill/>
          <a:ln cap="flat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2" name="Shape 1522"/>
          <p:cNvCxnSpPr/>
          <p:nvPr/>
        </p:nvCxnSpPr>
        <p:spPr>
          <a:xfrm>
            <a:off x="7596188" y="1628775"/>
            <a:ext cx="0" cy="2346324"/>
          </a:xfrm>
          <a:prstGeom prst="straightConnector1">
            <a:avLst/>
          </a:prstGeom>
          <a:noFill/>
          <a:ln cap="flat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3" name="Shape 1523"/>
          <p:cNvCxnSpPr/>
          <p:nvPr/>
        </p:nvCxnSpPr>
        <p:spPr>
          <a:xfrm>
            <a:off x="4125912" y="1628775"/>
            <a:ext cx="4622800" cy="0"/>
          </a:xfrm>
          <a:prstGeom prst="straightConnector1">
            <a:avLst/>
          </a:prstGeom>
          <a:noFill/>
          <a:ln cap="flat" cmpd="sng" w="9525">
            <a:solidFill>
              <a:srgbClr val="9900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24" name="Shape 1524"/>
          <p:cNvSpPr/>
          <p:nvPr/>
        </p:nvSpPr>
        <p:spPr>
          <a:xfrm>
            <a:off x="0" y="217487"/>
            <a:ext cx="9144000" cy="685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การวิเคราะห์และพิจารณาการปรับปรุงการควบคุมภายใน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เพื่อจัดทำแผนการปรับปรุงการควบคุมภายใน</a:t>
            </a:r>
          </a:p>
        </p:txBody>
      </p:sp>
      <p:sp>
        <p:nvSpPr>
          <p:cNvPr id="1525" name="Shape 1525"/>
          <p:cNvSpPr txBox="1"/>
          <p:nvPr/>
        </p:nvSpPr>
        <p:spPr>
          <a:xfrm>
            <a:off x="7778750" y="4033837"/>
            <a:ext cx="1295400" cy="436562"/>
          </a:xfrm>
          <a:prstGeom prst="rect">
            <a:avLst/>
          </a:prstGeom>
          <a:gradFill>
            <a:gsLst>
              <a:gs pos="0">
                <a:srgbClr val="FFEBFF"/>
              </a:gs>
              <a:gs pos="100000">
                <a:srgbClr val="CC99FF"/>
              </a:gs>
            </a:gsLst>
            <a:lin ang="2700000" scaled="0"/>
          </a:gradFill>
          <a:ln cap="flat" cmpd="sng" w="9525">
            <a:solidFill>
              <a:srgbClr val="CC99FF"/>
            </a:solidFill>
            <a:prstDash val="solid"/>
            <a:miter/>
            <a:headEnd len="med" w="med" type="none"/>
            <a:tailEnd len="med" w="med" type="none"/>
          </a:ln>
          <a:effectLst>
            <a:outerShdw rotWithShape="0" algn="ctr" dir="18900000" dist="107763">
              <a:schemeClr val="lt2">
                <a:alpha val="49803"/>
              </a:scheme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20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แบบ ปย. 2</a:t>
            </a:r>
          </a:p>
        </p:txBody>
      </p:sp>
      <p:sp>
        <p:nvSpPr>
          <p:cNvPr id="1526" name="Shape 1526"/>
          <p:cNvSpPr txBox="1"/>
          <p:nvPr/>
        </p:nvSpPr>
        <p:spPr>
          <a:xfrm>
            <a:off x="7847013" y="981075"/>
            <a:ext cx="1296986" cy="406399"/>
          </a:xfrm>
          <a:prstGeom prst="rect">
            <a:avLst/>
          </a:prstGeom>
          <a:gradFill>
            <a:gsLst>
              <a:gs pos="0">
                <a:srgbClr val="FFEBFF"/>
              </a:gs>
              <a:gs pos="100000">
                <a:srgbClr val="CC99FF"/>
              </a:gs>
            </a:gsLst>
            <a:lin ang="2700000" scaled="0"/>
          </a:gradFill>
          <a:ln cap="flat" cmpd="sng" w="9525">
            <a:solidFill>
              <a:srgbClr val="CC99FF"/>
            </a:solidFill>
            <a:prstDash val="solid"/>
            <a:miter/>
            <a:headEnd len="med" w="med" type="none"/>
            <a:tailEnd len="med" w="med" type="none"/>
          </a:ln>
          <a:effectLst>
            <a:outerShdw rotWithShape="0" algn="ctr" dir="18900000" dist="107763">
              <a:schemeClr val="lt2">
                <a:alpha val="49803"/>
              </a:scheme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แบบประเมิน</a:t>
            </a:r>
          </a:p>
        </p:txBody>
      </p:sp>
      <p:cxnSp>
        <p:nvCxnSpPr>
          <p:cNvPr id="1527" name="Shape 1527"/>
          <p:cNvCxnSpPr/>
          <p:nvPr/>
        </p:nvCxnSpPr>
        <p:spPr>
          <a:xfrm>
            <a:off x="935037" y="3573462"/>
            <a:ext cx="0" cy="2592387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dot"/>
            <a:round/>
            <a:headEnd len="med" w="med" type="none"/>
            <a:tailEnd len="lg" w="lg" type="triangle"/>
          </a:ln>
        </p:spPr>
      </p:cxnSp>
      <p:cxnSp>
        <p:nvCxnSpPr>
          <p:cNvPr id="1528" name="Shape 1528"/>
          <p:cNvCxnSpPr/>
          <p:nvPr/>
        </p:nvCxnSpPr>
        <p:spPr>
          <a:xfrm flipH="1">
            <a:off x="1439863" y="3500437"/>
            <a:ext cx="1079499" cy="2665411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dot"/>
            <a:round/>
            <a:headEnd len="med" w="med" type="none"/>
            <a:tailEnd len="lg" w="lg" type="triangle"/>
          </a:ln>
        </p:spPr>
      </p:cxnSp>
      <p:cxnSp>
        <p:nvCxnSpPr>
          <p:cNvPr id="1529" name="Shape 1529"/>
          <p:cNvCxnSpPr/>
          <p:nvPr/>
        </p:nvCxnSpPr>
        <p:spPr>
          <a:xfrm>
            <a:off x="3527425" y="3573462"/>
            <a:ext cx="1223962" cy="2663824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dot"/>
            <a:round/>
            <a:headEnd len="med" w="med" type="none"/>
            <a:tailEnd len="lg" w="lg" type="triangle"/>
          </a:ln>
        </p:spPr>
      </p:cxn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34" name="Shape 1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" name="Shape 1535"/>
          <p:cNvSpPr txBox="1"/>
          <p:nvPr/>
        </p:nvSpPr>
        <p:spPr>
          <a:xfrm>
            <a:off x="8142289" y="142852"/>
            <a:ext cx="1002165" cy="400095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แบบ ปย2</a:t>
            </a:r>
          </a:p>
        </p:txBody>
      </p:sp>
      <p:sp>
        <p:nvSpPr>
          <p:cNvPr id="1536" name="Shape 1536"/>
          <p:cNvSpPr txBox="1"/>
          <p:nvPr/>
        </p:nvSpPr>
        <p:spPr>
          <a:xfrm>
            <a:off x="2000233" y="142852"/>
            <a:ext cx="4894256" cy="1015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ชื่อส่วนงานย่อย.........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รายงานการประเมินผลและการปรับปรุงการควบคุมภายใน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สำหรับปีสิ้นสุดวันที่  30  เดือน   กันยายน   พ.ศ. 255..</a:t>
            </a:r>
          </a:p>
        </p:txBody>
      </p:sp>
      <p:cxnSp>
        <p:nvCxnSpPr>
          <p:cNvPr id="1537" name="Shape 1537"/>
          <p:cNvCxnSpPr/>
          <p:nvPr/>
        </p:nvCxnSpPr>
        <p:spPr>
          <a:xfrm>
            <a:off x="8915400" y="1285859"/>
            <a:ext cx="45718" cy="428628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38" name="Shape 1538"/>
          <p:cNvCxnSpPr/>
          <p:nvPr/>
        </p:nvCxnSpPr>
        <p:spPr>
          <a:xfrm>
            <a:off x="285721" y="1285859"/>
            <a:ext cx="8605836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39" name="Shape 1539"/>
          <p:cNvCxnSpPr/>
          <p:nvPr/>
        </p:nvCxnSpPr>
        <p:spPr>
          <a:xfrm>
            <a:off x="285721" y="5572139"/>
            <a:ext cx="8645524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0" name="Shape 1540"/>
          <p:cNvCxnSpPr/>
          <p:nvPr/>
        </p:nvCxnSpPr>
        <p:spPr>
          <a:xfrm flipH="1">
            <a:off x="259083" y="1285859"/>
            <a:ext cx="45718" cy="428628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1" name="Shape 1541"/>
          <p:cNvCxnSpPr/>
          <p:nvPr/>
        </p:nvCxnSpPr>
        <p:spPr>
          <a:xfrm flipH="1">
            <a:off x="8858251" y="1296973"/>
            <a:ext cx="106362" cy="3941761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2" name="Shape 1542"/>
          <p:cNvCxnSpPr/>
          <p:nvPr/>
        </p:nvCxnSpPr>
        <p:spPr>
          <a:xfrm>
            <a:off x="4357685" y="1285862"/>
            <a:ext cx="0" cy="4286279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3" name="Shape 1543"/>
          <p:cNvCxnSpPr/>
          <p:nvPr/>
        </p:nvCxnSpPr>
        <p:spPr>
          <a:xfrm>
            <a:off x="7143767" y="1285859"/>
            <a:ext cx="15" cy="4262467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4" name="Shape 1544"/>
          <p:cNvCxnSpPr/>
          <p:nvPr/>
        </p:nvCxnSpPr>
        <p:spPr>
          <a:xfrm>
            <a:off x="5572133" y="1285859"/>
            <a:ext cx="7" cy="4333906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5" name="Shape 1545"/>
          <p:cNvCxnSpPr/>
          <p:nvPr/>
        </p:nvCxnSpPr>
        <p:spPr>
          <a:xfrm>
            <a:off x="8143900" y="1285859"/>
            <a:ext cx="23" cy="4262467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6" name="Shape 1546"/>
          <p:cNvCxnSpPr/>
          <p:nvPr/>
        </p:nvCxnSpPr>
        <p:spPr>
          <a:xfrm flipH="1">
            <a:off x="1571606" y="1296971"/>
            <a:ext cx="47647" cy="4275167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7" name="Shape 1547"/>
          <p:cNvCxnSpPr/>
          <p:nvPr/>
        </p:nvCxnSpPr>
        <p:spPr>
          <a:xfrm flipH="1">
            <a:off x="2954657" y="1309673"/>
            <a:ext cx="45718" cy="4262467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8" name="Shape 1548"/>
          <p:cNvCxnSpPr/>
          <p:nvPr/>
        </p:nvCxnSpPr>
        <p:spPr>
          <a:xfrm>
            <a:off x="304800" y="3038459"/>
            <a:ext cx="8605838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49" name="Shape 1549"/>
          <p:cNvSpPr txBox="1"/>
          <p:nvPr/>
        </p:nvSpPr>
        <p:spPr>
          <a:xfrm>
            <a:off x="304800" y="1285859"/>
            <a:ext cx="1364444" cy="1754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กระบวนการปฏิบัติ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งาน/โครงการ/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กิจกรรม/ด้านของ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งานที่ประเมินและ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วัตถุประสงค์ของ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การควบคุม</a:t>
            </a:r>
          </a:p>
        </p:txBody>
      </p:sp>
      <p:sp>
        <p:nvSpPr>
          <p:cNvPr id="1550" name="Shape 1550"/>
          <p:cNvSpPr txBox="1"/>
          <p:nvPr/>
        </p:nvSpPr>
        <p:spPr>
          <a:xfrm>
            <a:off x="1857385" y="1452549"/>
            <a:ext cx="971708" cy="7078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การควบคุม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ที่มีอยู่</a:t>
            </a:r>
          </a:p>
        </p:txBody>
      </p:sp>
      <p:sp>
        <p:nvSpPr>
          <p:cNvPr id="1551" name="Shape 1551"/>
          <p:cNvSpPr txBox="1"/>
          <p:nvPr/>
        </p:nvSpPr>
        <p:spPr>
          <a:xfrm>
            <a:off x="3071821" y="1452549"/>
            <a:ext cx="1216968" cy="7078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การประเมินผล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การควบคุม</a:t>
            </a:r>
          </a:p>
        </p:txBody>
      </p:sp>
      <p:sp>
        <p:nvSpPr>
          <p:cNvPr id="1552" name="Shape 1552"/>
          <p:cNvSpPr txBox="1"/>
          <p:nvPr/>
        </p:nvSpPr>
        <p:spPr>
          <a:xfrm>
            <a:off x="5786448" y="1452549"/>
            <a:ext cx="1048652" cy="7078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การปรับปรุง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การควบคุม</a:t>
            </a:r>
          </a:p>
        </p:txBody>
      </p:sp>
      <p:sp>
        <p:nvSpPr>
          <p:cNvPr id="1553" name="Shape 1553"/>
          <p:cNvSpPr txBox="1"/>
          <p:nvPr/>
        </p:nvSpPr>
        <p:spPr>
          <a:xfrm>
            <a:off x="663575" y="741347"/>
            <a:ext cx="184697" cy="369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4" name="Shape 1554"/>
          <p:cNvSpPr txBox="1"/>
          <p:nvPr/>
        </p:nvSpPr>
        <p:spPr>
          <a:xfrm>
            <a:off x="8072464" y="1714488"/>
            <a:ext cx="78739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หมายเหตุ</a:t>
            </a:r>
          </a:p>
        </p:txBody>
      </p:sp>
      <p:sp>
        <p:nvSpPr>
          <p:cNvPr id="1555" name="Shape 1555"/>
          <p:cNvSpPr txBox="1"/>
          <p:nvPr/>
        </p:nvSpPr>
        <p:spPr>
          <a:xfrm>
            <a:off x="4572010" y="1452549"/>
            <a:ext cx="89639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ความเสี่ยง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ที่ยังมีอยู่</a:t>
            </a:r>
          </a:p>
        </p:txBody>
      </p:sp>
      <p:sp>
        <p:nvSpPr>
          <p:cNvPr id="1556" name="Shape 1556"/>
          <p:cNvSpPr txBox="1"/>
          <p:nvPr/>
        </p:nvSpPr>
        <p:spPr>
          <a:xfrm>
            <a:off x="7143770" y="1428737"/>
            <a:ext cx="957313" cy="1015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การกำหนด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แล้วเสร็จ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7" name="Shape 1557"/>
          <p:cNvSpPr txBox="1"/>
          <p:nvPr/>
        </p:nvSpPr>
        <p:spPr>
          <a:xfrm>
            <a:off x="6715142" y="5715016"/>
            <a:ext cx="2263760" cy="1015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ชื่อผู้รายงาน..............................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ตำแหน่ง...................................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วันที่....... เดือน............พ.ศ......</a:t>
            </a:r>
          </a:p>
        </p:txBody>
      </p:sp>
      <p:sp>
        <p:nvSpPr>
          <p:cNvPr id="1558" name="Shape 1558"/>
          <p:cNvSpPr/>
          <p:nvPr/>
        </p:nvSpPr>
        <p:spPr>
          <a:xfrm>
            <a:off x="357160" y="3143248"/>
            <a:ext cx="1305164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การบันทึกบัญชี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วัตถุประสงค์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เพื่อให้ข้อมูลการ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เงินถูกต้องครบ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ถ้วนเชื่อได้และ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เป็นปัจจุบัน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9" name="Shape 1559"/>
          <p:cNvSpPr txBox="1"/>
          <p:nvPr/>
        </p:nvSpPr>
        <p:spPr>
          <a:xfrm>
            <a:off x="1785919" y="3286125"/>
            <a:ext cx="1244251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มีคู่มือบัญชีเป็น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แนวทางปฏิบัติ</a:t>
            </a:r>
          </a:p>
        </p:txBody>
      </p:sp>
      <p:sp>
        <p:nvSpPr>
          <p:cNvPr id="1560" name="Shape 1560"/>
          <p:cNvSpPr txBox="1"/>
          <p:nvPr/>
        </p:nvSpPr>
        <p:spPr>
          <a:xfrm>
            <a:off x="3071803" y="3429000"/>
            <a:ext cx="946092" cy="4001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ไม่เพียงพอ</a:t>
            </a:r>
          </a:p>
        </p:txBody>
      </p:sp>
      <p:sp>
        <p:nvSpPr>
          <p:cNvPr id="1561" name="Shape 1561"/>
          <p:cNvSpPr/>
          <p:nvPr/>
        </p:nvSpPr>
        <p:spPr>
          <a:xfrm>
            <a:off x="4357685" y="3143248"/>
            <a:ext cx="1214446" cy="16312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ข้อมูลทางการ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เงินไม่ถูกต้อง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ครบถ้วนและ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ไม่น่าเชื่อถือ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ไม่เป็นปัจจุบัน</a:t>
            </a:r>
          </a:p>
        </p:txBody>
      </p:sp>
      <p:sp>
        <p:nvSpPr>
          <p:cNvPr id="1562" name="Shape 1562"/>
          <p:cNvSpPr txBox="1"/>
          <p:nvPr/>
        </p:nvSpPr>
        <p:spPr>
          <a:xfrm>
            <a:off x="5643569" y="3143249"/>
            <a:ext cx="1452642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ทบทวนคู่มือและ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ปรับปรุงขั้นตอน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การจัดส่งเอกสาร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บันทึกบัญชี ให้มี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ระบบการสอบ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ทานและระยะ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เวลาการส่งเอกสาร</a:t>
            </a:r>
          </a:p>
        </p:txBody>
      </p:sp>
      <p:sp>
        <p:nvSpPr>
          <p:cNvPr id="1563" name="Shape 1563"/>
          <p:cNvSpPr/>
          <p:nvPr/>
        </p:nvSpPr>
        <p:spPr>
          <a:xfrm rot="-1827574">
            <a:off x="41277" y="349250"/>
            <a:ext cx="1533525" cy="57943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2700">
                  <a:solidFill>
                    <a:srgbClr val="B2B2B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chemeClr val="dk1"/>
                </a:solidFill>
                <a:latin typeface="Arial"/>
              </a:rPr>
              <a:t>ตัวอย่าง</a:t>
            </a:r>
          </a:p>
        </p:txBody>
      </p:sp>
    </p:spTree>
  </p:cSld>
  <p:clrMapOvr>
    <a:masterClrMapping/>
  </p:clrMapOvr>
  <p:transition spd="slow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67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8" name="Shape 1568"/>
          <p:cNvGrpSpPr/>
          <p:nvPr/>
        </p:nvGrpSpPr>
        <p:grpSpPr>
          <a:xfrm>
            <a:off x="4140199" y="3702049"/>
            <a:ext cx="5003800" cy="3155950"/>
            <a:chOff x="2607" y="2331"/>
            <a:chExt cx="3152" cy="1988"/>
          </a:xfrm>
        </p:grpSpPr>
        <p:pic>
          <p:nvPicPr>
            <p:cNvPr descr="HR1" id="1569" name="Shape 156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806" y="2340"/>
              <a:ext cx="954" cy="7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รูปภาพ3" id="1570" name="Shape 157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607" y="2331"/>
              <a:ext cx="3023" cy="198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PEOPO009" id="1571" name="Shape 157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67613" y="0"/>
            <a:ext cx="1576386" cy="1611312"/>
          </a:xfrm>
          <a:prstGeom prst="rect">
            <a:avLst/>
          </a:prstGeom>
          <a:noFill/>
          <a:ln>
            <a:noFill/>
          </a:ln>
        </p:spPr>
      </p:pic>
      <p:sp>
        <p:nvSpPr>
          <p:cNvPr id="1572" name="Shape 1572"/>
          <p:cNvSpPr txBox="1"/>
          <p:nvPr/>
        </p:nvSpPr>
        <p:spPr>
          <a:xfrm>
            <a:off x="0" y="2643188"/>
            <a:ext cx="1165224" cy="519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กลุ่ม/ฝ่าย</a:t>
            </a:r>
          </a:p>
        </p:txBody>
      </p:sp>
      <p:sp>
        <p:nvSpPr>
          <p:cNvPr id="1573" name="Shape 1573"/>
          <p:cNvSpPr txBox="1"/>
          <p:nvPr/>
        </p:nvSpPr>
        <p:spPr>
          <a:xfrm>
            <a:off x="2555875" y="2781300"/>
            <a:ext cx="1165224" cy="519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กลุ่ม/ฝ่าย</a:t>
            </a:r>
          </a:p>
        </p:txBody>
      </p:sp>
      <p:pic>
        <p:nvPicPr>
          <p:cNvPr descr="MENO004" id="1574" name="Shape 157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3929062"/>
            <a:ext cx="2555875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1575" name="Shape 1575"/>
          <p:cNvSpPr txBox="1"/>
          <p:nvPr/>
        </p:nvSpPr>
        <p:spPr>
          <a:xfrm>
            <a:off x="214312" y="6400800"/>
            <a:ext cx="182244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ผู้บริหารระดับสูง</a:t>
            </a:r>
          </a:p>
        </p:txBody>
      </p:sp>
      <p:pic>
        <p:nvPicPr>
          <p:cNvPr descr="1wmf" id="1576" name="Shape 157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067175" y="188913"/>
            <a:ext cx="2244724" cy="1211261"/>
          </a:xfrm>
          <a:prstGeom prst="rect">
            <a:avLst/>
          </a:prstGeom>
          <a:noFill/>
          <a:ln>
            <a:noFill/>
          </a:ln>
        </p:spPr>
      </p:pic>
      <p:sp>
        <p:nvSpPr>
          <p:cNvPr id="1577" name="Shape 1577"/>
          <p:cNvSpPr txBox="1"/>
          <p:nvPr/>
        </p:nvSpPr>
        <p:spPr>
          <a:xfrm>
            <a:off x="7858125" y="1643063"/>
            <a:ext cx="1165224" cy="519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กลุ่ม/ฝ่าย</a:t>
            </a:r>
          </a:p>
        </p:txBody>
      </p:sp>
      <p:pic>
        <p:nvPicPr>
          <p:cNvPr descr="รูปภาพ8" id="1578" name="Shape 157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0" y="1196975"/>
            <a:ext cx="1547813" cy="1419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0005" id="1579" name="Shape 157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51050" y="981075"/>
            <a:ext cx="1816099" cy="1914525"/>
          </a:xfrm>
          <a:prstGeom prst="rect">
            <a:avLst/>
          </a:prstGeom>
          <a:noFill/>
          <a:ln>
            <a:noFill/>
          </a:ln>
        </p:spPr>
      </p:pic>
      <p:sp>
        <p:nvSpPr>
          <p:cNvPr id="1580" name="Shape 1580"/>
          <p:cNvSpPr/>
          <p:nvPr/>
        </p:nvSpPr>
        <p:spPr>
          <a:xfrm>
            <a:off x="1619250" y="3716337"/>
            <a:ext cx="2232025" cy="1008062"/>
          </a:xfrm>
          <a:prstGeom prst="cloudCallout">
            <a:avLst>
              <a:gd fmla="val 102204" name="adj1"/>
              <a:gd fmla="val 12676" name="adj2"/>
            </a:avLst>
          </a:prstGeom>
          <a:solidFill>
            <a:srgbClr val="FF9900"/>
          </a:solidFill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1" name="Shape 1581"/>
          <p:cNvSpPr txBox="1"/>
          <p:nvPr/>
        </p:nvSpPr>
        <p:spPr>
          <a:xfrm>
            <a:off x="2124075" y="3787775"/>
            <a:ext cx="1384299" cy="822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rIns="91400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Internal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Control</a:t>
            </a:r>
          </a:p>
        </p:txBody>
      </p:sp>
      <p:cxnSp>
        <p:nvCxnSpPr>
          <p:cNvPr id="1582" name="Shape 1582"/>
          <p:cNvCxnSpPr/>
          <p:nvPr/>
        </p:nvCxnSpPr>
        <p:spPr>
          <a:xfrm rot="10800000">
            <a:off x="5292724" y="1916113"/>
            <a:ext cx="503238" cy="2160586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round/>
            <a:headEnd len="med" w="med" type="none"/>
            <a:tailEnd len="lg" w="lg" type="triangle"/>
          </a:ln>
        </p:spPr>
      </p:cxnSp>
      <p:cxnSp>
        <p:nvCxnSpPr>
          <p:cNvPr id="1583" name="Shape 1583"/>
          <p:cNvCxnSpPr/>
          <p:nvPr/>
        </p:nvCxnSpPr>
        <p:spPr>
          <a:xfrm rot="10800000">
            <a:off x="3635374" y="2492374"/>
            <a:ext cx="2808288" cy="2808288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round/>
            <a:headEnd len="med" w="med" type="none"/>
            <a:tailEnd len="lg" w="lg" type="triangle"/>
          </a:ln>
        </p:spPr>
      </p:cxnSp>
      <p:sp>
        <p:nvSpPr>
          <p:cNvPr id="1584" name="Shape 1584"/>
          <p:cNvSpPr txBox="1"/>
          <p:nvPr/>
        </p:nvSpPr>
        <p:spPr>
          <a:xfrm rot="703619">
            <a:off x="1401762" y="5454650"/>
            <a:ext cx="793750" cy="396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Risk</a:t>
            </a:r>
          </a:p>
        </p:txBody>
      </p:sp>
      <p:cxnSp>
        <p:nvCxnSpPr>
          <p:cNvPr id="1585" name="Shape 1585"/>
          <p:cNvCxnSpPr/>
          <p:nvPr/>
        </p:nvCxnSpPr>
        <p:spPr>
          <a:xfrm rot="10800000">
            <a:off x="6732587" y="2565399"/>
            <a:ext cx="214312" cy="1655763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round/>
            <a:headEnd len="med" w="med" type="none"/>
            <a:tailEnd len="lg" w="lg" type="triangle"/>
          </a:ln>
        </p:spPr>
      </p:cxnSp>
      <p:pic>
        <p:nvPicPr>
          <p:cNvPr descr="p7" id="1586" name="Shape 158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724525" y="1628775"/>
            <a:ext cx="1893887" cy="9747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87" name="Shape 1587"/>
          <p:cNvCxnSpPr/>
          <p:nvPr/>
        </p:nvCxnSpPr>
        <p:spPr>
          <a:xfrm flipH="1" rot="10800000">
            <a:off x="8143875" y="2071687"/>
            <a:ext cx="196850" cy="273685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round/>
            <a:headEnd len="med" w="med" type="none"/>
            <a:tailEnd len="lg" w="lg" type="triangle"/>
          </a:ln>
        </p:spPr>
      </p:cxnSp>
      <p:cxnSp>
        <p:nvCxnSpPr>
          <p:cNvPr id="1588" name="Shape 1588"/>
          <p:cNvCxnSpPr/>
          <p:nvPr/>
        </p:nvCxnSpPr>
        <p:spPr>
          <a:xfrm rot="10800000">
            <a:off x="1476374" y="2349500"/>
            <a:ext cx="3095625" cy="2158999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round/>
            <a:headEnd len="med" w="med" type="none"/>
            <a:tailEnd len="lg" w="lg" type="triangle"/>
          </a:ln>
        </p:spPr>
      </p:cxnSp>
      <p:sp>
        <p:nvSpPr>
          <p:cNvPr id="1589" name="Shape 1589"/>
          <p:cNvSpPr/>
          <p:nvPr/>
        </p:nvSpPr>
        <p:spPr>
          <a:xfrm>
            <a:off x="250825" y="260350"/>
            <a:ext cx="3097213" cy="50482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0000"/>
                </a:solidFill>
                <a:latin typeface="Arial"/>
              </a:rPr>
              <a:t>ใครต้องทำ...?  </a:t>
            </a:r>
          </a:p>
        </p:txBody>
      </p:sp>
      <p:sp>
        <p:nvSpPr>
          <p:cNvPr id="1590" name="Shape 1590"/>
          <p:cNvSpPr/>
          <p:nvPr/>
        </p:nvSpPr>
        <p:spPr>
          <a:xfrm>
            <a:off x="4286250" y="1357312"/>
            <a:ext cx="1165224" cy="519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กลุ่ม/ฝ่าย</a:t>
            </a:r>
          </a:p>
        </p:txBody>
      </p:sp>
      <p:sp>
        <p:nvSpPr>
          <p:cNvPr id="1591" name="Shape 1591"/>
          <p:cNvSpPr/>
          <p:nvPr/>
        </p:nvSpPr>
        <p:spPr>
          <a:xfrm>
            <a:off x="6858000" y="2714625"/>
            <a:ext cx="1165224" cy="519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กลุ่ม/ฝ่าย</a:t>
            </a:r>
          </a:p>
        </p:txBody>
      </p:sp>
      <p:sp>
        <p:nvSpPr>
          <p:cNvPr id="1592" name="Shape 1592"/>
          <p:cNvSpPr txBox="1"/>
          <p:nvPr/>
        </p:nvSpPr>
        <p:spPr>
          <a:xfrm rot="1932859">
            <a:off x="1425575" y="2859088"/>
            <a:ext cx="1182687" cy="5238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ปย.1,ปย.2</a:t>
            </a:r>
          </a:p>
        </p:txBody>
      </p:sp>
      <p:sp>
        <p:nvSpPr>
          <p:cNvPr id="1593" name="Shape 1593"/>
          <p:cNvSpPr txBox="1"/>
          <p:nvPr/>
        </p:nvSpPr>
        <p:spPr>
          <a:xfrm rot="2525267">
            <a:off x="3690937" y="3132138"/>
            <a:ext cx="1184275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ปย.1,ปย.2</a:t>
            </a:r>
          </a:p>
        </p:txBody>
      </p:sp>
      <p:sp>
        <p:nvSpPr>
          <p:cNvPr id="1594" name="Shape 1594"/>
          <p:cNvSpPr txBox="1"/>
          <p:nvPr/>
        </p:nvSpPr>
        <p:spPr>
          <a:xfrm rot="4664620">
            <a:off x="4646613" y="2657475"/>
            <a:ext cx="1184275" cy="5238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ปย.1,ปย.2</a:t>
            </a:r>
          </a:p>
        </p:txBody>
      </p:sp>
      <p:sp>
        <p:nvSpPr>
          <p:cNvPr id="1595" name="Shape 1595"/>
          <p:cNvSpPr txBox="1"/>
          <p:nvPr/>
        </p:nvSpPr>
        <p:spPr>
          <a:xfrm rot="5073047">
            <a:off x="5905500" y="3132137"/>
            <a:ext cx="1184274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ปย.1,ปย.2</a:t>
            </a:r>
          </a:p>
        </p:txBody>
      </p:sp>
      <p:sp>
        <p:nvSpPr>
          <p:cNvPr id="1596" name="Shape 1596"/>
          <p:cNvSpPr txBox="1"/>
          <p:nvPr/>
        </p:nvSpPr>
        <p:spPr>
          <a:xfrm rot="5688910">
            <a:off x="7505699" y="2708274"/>
            <a:ext cx="1182688" cy="522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ปย.1,ปย.2</a:t>
            </a:r>
          </a:p>
        </p:txBody>
      </p:sp>
      <p:sp>
        <p:nvSpPr>
          <p:cNvPr id="1597" name="Shape 1597"/>
          <p:cNvSpPr txBox="1"/>
          <p:nvPr/>
        </p:nvSpPr>
        <p:spPr>
          <a:xfrm>
            <a:off x="6143625" y="4429125"/>
            <a:ext cx="1349375" cy="5238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ปอ2 ปอ.3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01" name="Shape 1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2" name="Shape 160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B6D6B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3" name="Shape 1603"/>
          <p:cNvSpPr txBox="1"/>
          <p:nvPr/>
        </p:nvSpPr>
        <p:spPr>
          <a:xfrm>
            <a:off x="8316913" y="6021387"/>
            <a:ext cx="431799" cy="427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97</a:t>
            </a:r>
          </a:p>
        </p:txBody>
      </p:sp>
      <p:sp>
        <p:nvSpPr>
          <p:cNvPr id="1604" name="Shape 1604"/>
          <p:cNvSpPr/>
          <p:nvPr/>
        </p:nvSpPr>
        <p:spPr>
          <a:xfrm>
            <a:off x="2895600" y="2979738"/>
            <a:ext cx="3352799" cy="1439862"/>
          </a:xfrm>
          <a:prstGeom prst="ellipse">
            <a:avLst/>
          </a:prstGeom>
          <a:gradFill>
            <a:gsLst>
              <a:gs pos="0">
                <a:srgbClr val="FF89FF"/>
              </a:gs>
              <a:gs pos="100000">
                <a:srgbClr val="E5E5FF"/>
              </a:gs>
            </a:gsLst>
            <a:lin ang="2700000" scaled="0"/>
          </a:gradFill>
          <a:ln>
            <a:noFill/>
          </a:ln>
        </p:spPr>
        <p:txBody>
          <a:bodyPr anchorCtr="1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3600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ปัจจัยสู่ความสำเร็จ</a:t>
            </a:r>
          </a:p>
        </p:txBody>
      </p:sp>
      <p:sp>
        <p:nvSpPr>
          <p:cNvPr id="1605" name="Shape 1605"/>
          <p:cNvSpPr txBox="1"/>
          <p:nvPr/>
        </p:nvSpPr>
        <p:spPr>
          <a:xfrm>
            <a:off x="2932113" y="1727200"/>
            <a:ext cx="3179762" cy="519112"/>
          </a:xfrm>
          <a:prstGeom prst="rect">
            <a:avLst/>
          </a:prstGeom>
          <a:solidFill>
            <a:srgbClr val="FF66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การสนับสนุนจากผู้บริหาร</a:t>
            </a:r>
          </a:p>
        </p:txBody>
      </p:sp>
      <p:pic>
        <p:nvPicPr>
          <p:cNvPr descr="CMENO012" id="1606" name="Shape 160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3175" y="4602162"/>
            <a:ext cx="1838325" cy="1673224"/>
          </a:xfrm>
          <a:prstGeom prst="rect">
            <a:avLst/>
          </a:prstGeom>
          <a:noFill/>
          <a:ln>
            <a:noFill/>
          </a:ln>
        </p:spPr>
      </p:pic>
      <p:sp>
        <p:nvSpPr>
          <p:cNvPr id="1607" name="Shape 1607"/>
          <p:cNvSpPr txBox="1"/>
          <p:nvPr/>
        </p:nvSpPr>
        <p:spPr>
          <a:xfrm>
            <a:off x="3165475" y="6199187"/>
            <a:ext cx="2952750" cy="519112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การสื่อสารมีประสิทธิผล</a:t>
            </a:r>
          </a:p>
        </p:txBody>
      </p:sp>
      <p:sp>
        <p:nvSpPr>
          <p:cNvPr id="1608" name="Shape 1608"/>
          <p:cNvSpPr txBox="1"/>
          <p:nvPr/>
        </p:nvSpPr>
        <p:spPr>
          <a:xfrm>
            <a:off x="161925" y="5033962"/>
            <a:ext cx="2952750" cy="519112"/>
          </a:xfrm>
          <a:prstGeom prst="rect">
            <a:avLst/>
          </a:prstGeom>
          <a:solidFill>
            <a:srgbClr val="00CC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การดำเนินการต่อเนื่อง</a:t>
            </a:r>
          </a:p>
        </p:txBody>
      </p:sp>
      <p:sp>
        <p:nvSpPr>
          <p:cNvPr id="1609" name="Shape 1609"/>
          <p:cNvSpPr txBox="1"/>
          <p:nvPr/>
        </p:nvSpPr>
        <p:spPr>
          <a:xfrm>
            <a:off x="6442075" y="2667000"/>
            <a:ext cx="2438399" cy="51911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ความรับผิดชอบ</a:t>
            </a:r>
          </a:p>
        </p:txBody>
      </p:sp>
      <p:sp>
        <p:nvSpPr>
          <p:cNvPr id="1610" name="Shape 1610"/>
          <p:cNvSpPr txBox="1"/>
          <p:nvPr/>
        </p:nvSpPr>
        <p:spPr>
          <a:xfrm>
            <a:off x="6324600" y="5129212"/>
            <a:ext cx="2520949" cy="519112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เป้าหมายที่ชัดเจน</a:t>
            </a:r>
          </a:p>
        </p:txBody>
      </p:sp>
      <p:pic>
        <p:nvPicPr>
          <p:cNvPr descr="MENO003" id="1611" name="Shape 16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9750" y="3284537"/>
            <a:ext cx="2003425" cy="16160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OPL003" id="1612" name="Shape 16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16700" y="977900"/>
            <a:ext cx="2146300" cy="1624013"/>
          </a:xfrm>
          <a:prstGeom prst="rect">
            <a:avLst/>
          </a:prstGeom>
          <a:noFill/>
          <a:ln>
            <a:noFill/>
          </a:ln>
        </p:spPr>
      </p:pic>
      <p:sp>
        <p:nvSpPr>
          <p:cNvPr id="1613" name="Shape 1613"/>
          <p:cNvSpPr txBox="1"/>
          <p:nvPr/>
        </p:nvSpPr>
        <p:spPr>
          <a:xfrm>
            <a:off x="139700" y="2641600"/>
            <a:ext cx="2790825" cy="519112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การติดตามประเมินผล</a:t>
            </a:r>
          </a:p>
        </p:txBody>
      </p:sp>
      <p:pic>
        <p:nvPicPr>
          <p:cNvPr descr="PEOPO009" id="1614" name="Shape 16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62775" y="3506787"/>
            <a:ext cx="1804988" cy="16113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OPO004" id="1615" name="Shape 16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9750" y="836612"/>
            <a:ext cx="2039937" cy="17906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NO004" id="1616" name="Shape 161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56037" y="50800"/>
            <a:ext cx="1944687" cy="1616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21" name="Shape 1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My Documents\My Pictures\Microsoft Clip Organizer\j0433066.jpg" id="1622" name="Shape 16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484" y="104504"/>
            <a:ext cx="8990165" cy="6643710"/>
          </a:xfrm>
          <a:prstGeom prst="rect">
            <a:avLst/>
          </a:prstGeom>
          <a:noFill/>
          <a:ln>
            <a:noFill/>
          </a:ln>
        </p:spPr>
      </p:pic>
      <p:sp>
        <p:nvSpPr>
          <p:cNvPr id="1623" name="Shape 1623"/>
          <p:cNvSpPr txBox="1"/>
          <p:nvPr/>
        </p:nvSpPr>
        <p:spPr>
          <a:xfrm>
            <a:off x="0" y="188640"/>
            <a:ext cx="2915816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8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สวัสดีคะ</a:t>
            </a:r>
          </a:p>
        </p:txBody>
      </p:sp>
      <p:sp>
        <p:nvSpPr>
          <p:cNvPr id="1624" name="Shape 1624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noFill/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1" lang="th-TH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/>
        </p:nvSpPr>
        <p:spPr>
          <a:xfrm rot="-332001">
            <a:off x="5959466" y="204406"/>
            <a:ext cx="1880643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รากฐานที่ทำให้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การกำกับดูแลที่ดี</a:t>
            </a:r>
          </a:p>
        </p:txBody>
      </p:sp>
      <p:pic>
        <p:nvPicPr>
          <p:cNvPr descr="https://pixabay.com/static/uploads/photo/2014/04/03/00/40/tree-309046_960_720.png" id="208" name="Shape 2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1" y="0"/>
            <a:ext cx="896448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Shape 209"/>
          <p:cNvSpPr txBox="1"/>
          <p:nvPr/>
        </p:nvSpPr>
        <p:spPr>
          <a:xfrm>
            <a:off x="971600" y="4869160"/>
            <a:ext cx="3074880" cy="52321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การควบคุมภายใน</a:t>
            </a:r>
          </a:p>
        </p:txBody>
      </p:sp>
      <p:sp>
        <p:nvSpPr>
          <p:cNvPr id="210" name="Shape 210"/>
          <p:cNvSpPr txBox="1"/>
          <p:nvPr/>
        </p:nvSpPr>
        <p:spPr>
          <a:xfrm>
            <a:off x="3275856" y="5949280"/>
            <a:ext cx="3534941" cy="523219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การบริหารความเสี่ยง</a:t>
            </a:r>
          </a:p>
        </p:txBody>
      </p:sp>
      <p:sp>
        <p:nvSpPr>
          <p:cNvPr id="211" name="Shape 211"/>
          <p:cNvSpPr txBox="1"/>
          <p:nvPr/>
        </p:nvSpPr>
        <p:spPr>
          <a:xfrm flipH="1">
            <a:off x="5652118" y="4797151"/>
            <a:ext cx="3491881" cy="52321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การตรวจสอบภายใน</a:t>
            </a:r>
          </a:p>
        </p:txBody>
      </p:sp>
      <p:sp>
        <p:nvSpPr>
          <p:cNvPr id="212" name="Shape 212"/>
          <p:cNvSpPr txBox="1"/>
          <p:nvPr/>
        </p:nvSpPr>
        <p:spPr>
          <a:xfrm>
            <a:off x="3059832" y="1772816"/>
            <a:ext cx="3440365" cy="8309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การกำกับดูแลตนเองที่ดี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400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(Good Governance)</a:t>
            </a:r>
          </a:p>
        </p:txBody>
      </p:sp>
      <p:sp>
        <p:nvSpPr>
          <p:cNvPr id="213" name="Shape 213"/>
          <p:cNvSpPr/>
          <p:nvPr/>
        </p:nvSpPr>
        <p:spPr>
          <a:xfrm>
            <a:off x="1835696" y="2780927"/>
            <a:ext cx="1986440" cy="646331"/>
          </a:xfrm>
          <a:prstGeom prst="rect">
            <a:avLst/>
          </a:prstGeom>
          <a:gradFill>
            <a:gsLst>
              <a:gs pos="0">
                <a:srgbClr val="957395"/>
              </a:gs>
              <a:gs pos="50000">
                <a:srgbClr val="D8A6D8"/>
              </a:gs>
              <a:gs pos="100000">
                <a:srgbClr val="FFC8FF"/>
              </a:gs>
            </a:gsLst>
            <a:lin ang="16200000" scaled="0"/>
          </a:gra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การถ่วงดุลอำนาจ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อย่างเหมาะสม</a:t>
            </a:r>
          </a:p>
        </p:txBody>
      </p:sp>
      <p:sp>
        <p:nvSpPr>
          <p:cNvPr id="214" name="Shape 214"/>
          <p:cNvSpPr/>
          <p:nvPr/>
        </p:nvSpPr>
        <p:spPr>
          <a:xfrm>
            <a:off x="251519" y="2132856"/>
            <a:ext cx="1749197" cy="646331"/>
          </a:xfrm>
          <a:prstGeom prst="rect">
            <a:avLst/>
          </a:prstGeom>
          <a:blipFill rotWithShape="1">
            <a:blip r:embed="rId4">
              <a:alphaModFix/>
            </a:blip>
            <a:tile algn="ctr" flip="none" tx="0" sx="70000" ty="0" sy="70000"/>
          </a:blipFill>
          <a:ln cap="flat" cmpd="sng" w="9525">
            <a:solidFill>
              <a:srgbClr val="6A4747"/>
            </a:solidFill>
            <a:prstDash val="solid"/>
            <a:round/>
            <a:headEnd len="med" w="med" type="none"/>
            <a:tailEnd len="med" w="med" type="none"/>
          </a:ln>
          <a:effectLst>
            <a:outerShdw blurRad="38100" rotWithShape="0" algn="t" dir="5400000" dist="25400">
              <a:srgbClr val="000000">
                <a:alpha val="49803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ระบบข้อมูลและ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การรายงานที่ดี</a:t>
            </a:r>
          </a:p>
        </p:txBody>
      </p:sp>
      <p:sp>
        <p:nvSpPr>
          <p:cNvPr id="215" name="Shape 215"/>
          <p:cNvSpPr/>
          <p:nvPr/>
        </p:nvSpPr>
        <p:spPr>
          <a:xfrm>
            <a:off x="611560" y="404663"/>
            <a:ext cx="2448271" cy="1077217"/>
          </a:xfrm>
          <a:prstGeom prst="rect">
            <a:avLst/>
          </a:prstGeom>
          <a:gradFill>
            <a:gsLst>
              <a:gs pos="0">
                <a:srgbClr val="94FFFF"/>
              </a:gs>
              <a:gs pos="50000">
                <a:srgbClr val="BCFFFF"/>
              </a:gs>
              <a:gs pos="100000">
                <a:srgbClr val="DEFFFF"/>
              </a:gs>
            </a:gsLst>
            <a:lin ang="13500000" scaled="0"/>
          </a:gra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ข้อกำหนด จริยธรรม</a:t>
            </a:r>
          </a:p>
          <a:p>
            <a:pPr indent="0" lvl="0" marL="0" marR="0" rtl="0" algn="ctr">
              <a:spcBef>
                <a:spcPts val="60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หรือจรรยาบรรณ</a:t>
            </a:r>
          </a:p>
          <a:p>
            <a:pPr indent="0" lvl="0" marL="0" marR="0" rtl="0" algn="ctr">
              <a:spcBef>
                <a:spcPts val="60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ของบุคลากรทุกฝ่าย</a:t>
            </a:r>
          </a:p>
        </p:txBody>
      </p:sp>
      <p:sp>
        <p:nvSpPr>
          <p:cNvPr id="216" name="Shape 216"/>
          <p:cNvSpPr/>
          <p:nvPr/>
        </p:nvSpPr>
        <p:spPr>
          <a:xfrm>
            <a:off x="3419871" y="260647"/>
            <a:ext cx="1872207" cy="1000273"/>
          </a:xfrm>
          <a:prstGeom prst="rect">
            <a:avLst/>
          </a:prstGeom>
          <a:gradFill>
            <a:gsLst>
              <a:gs pos="0">
                <a:srgbClr val="FF83BB"/>
              </a:gs>
              <a:gs pos="50000">
                <a:srgbClr val="FFB3D3"/>
              </a:gs>
              <a:gs pos="100000">
                <a:srgbClr val="FFDAE9"/>
              </a:gs>
            </a:gsLst>
            <a:lin ang="16200000" scaled="0"/>
          </a:gra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ผู้มีส่วนได้เสีย</a:t>
            </a:r>
          </a:p>
          <a:p>
            <a:pPr indent="0" lvl="0" marL="0" marR="0" rtl="0" algn="ctr">
              <a:spcBef>
                <a:spcPts val="60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ได้รับรู้ข้อมูลข่าวสาร</a:t>
            </a:r>
          </a:p>
        </p:txBody>
      </p:sp>
      <p:sp>
        <p:nvSpPr>
          <p:cNvPr id="217" name="Shape 217"/>
          <p:cNvSpPr/>
          <p:nvPr/>
        </p:nvSpPr>
        <p:spPr>
          <a:xfrm>
            <a:off x="6785992" y="1700808"/>
            <a:ext cx="2358008" cy="1277273"/>
          </a:xfrm>
          <a:prstGeom prst="rect">
            <a:avLst/>
          </a:prstGeom>
          <a:gradFill>
            <a:gsLst>
              <a:gs pos="0">
                <a:srgbClr val="FFFF7E"/>
              </a:gs>
              <a:gs pos="50000">
                <a:srgbClr val="FFFFB1"/>
              </a:gs>
              <a:gs pos="100000">
                <a:srgbClr val="FFFFD9"/>
              </a:gs>
            </a:gsLst>
            <a:lin ang="13500000" scaled="0"/>
          </a:gra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ระเบียบ ข้อบังคับ</a:t>
            </a:r>
          </a:p>
          <a:p>
            <a:pPr indent="0" lvl="0" marL="0" marR="0" rtl="0" algn="ctr">
              <a:spcBef>
                <a:spcPts val="60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และคู่มือการ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ปฏิบัติงานที่ชัดเจน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และง่ายต่อการปฏิบัติ</a:t>
            </a:r>
          </a:p>
        </p:txBody>
      </p:sp>
      <p:sp>
        <p:nvSpPr>
          <p:cNvPr id="218" name="Shape 218"/>
          <p:cNvSpPr/>
          <p:nvPr/>
        </p:nvSpPr>
        <p:spPr>
          <a:xfrm>
            <a:off x="5580112" y="260647"/>
            <a:ext cx="2664295" cy="1031050"/>
          </a:xfrm>
          <a:prstGeom prst="rect">
            <a:avLst/>
          </a:prstGeom>
          <a:gradFill>
            <a:gsLst>
              <a:gs pos="0">
                <a:srgbClr val="FF7E7E"/>
              </a:gs>
              <a:gs pos="50000">
                <a:srgbClr val="FFB1B1"/>
              </a:gs>
              <a:gs pos="100000">
                <a:srgbClr val="FFD9D9"/>
              </a:gs>
            </a:gsLst>
            <a:lin ang="13500000" scaled="0"/>
          </a:gra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กำหนดภาระหน้าที่</a:t>
            </a:r>
          </a:p>
          <a:p>
            <a:pPr indent="0" lvl="0" marL="0" marR="0" rtl="0" algn="ctr">
              <a:spcBef>
                <a:spcPts val="600"/>
              </a:spcBef>
              <a:spcAft>
                <a:spcPts val="0"/>
              </a:spcAft>
              <a:buSzPct val="25000"/>
              <a:buNone/>
            </a:pPr>
            <a:r>
              <a:rPr b="1" lang="th-TH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ของบุคลากรทุกระดับ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clip art office work" id="223" name="Shape 2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87900" y="3357562"/>
            <a:ext cx="4356099" cy="3024187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Shape 224"/>
          <p:cNvSpPr/>
          <p:nvPr/>
        </p:nvSpPr>
        <p:spPr>
          <a:xfrm>
            <a:off x="3635375" y="981075"/>
            <a:ext cx="5040313" cy="1152525"/>
          </a:xfrm>
          <a:prstGeom prst="rect">
            <a:avLst/>
          </a:prstGeom>
          <a:gradFill>
            <a:gsLst>
              <a:gs pos="0">
                <a:srgbClr val="F89387"/>
              </a:gs>
              <a:gs pos="50000">
                <a:srgbClr val="F9BCB6"/>
              </a:gs>
              <a:gs pos="100000">
                <a:srgbClr val="FCDFDC"/>
              </a:gs>
            </a:gsLst>
            <a:lin ang="16200000" scaled="0"/>
          </a:gra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การบริหารความเสี่ยงองค์กร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(Enterprise Risk Management)</a:t>
            </a:r>
          </a:p>
        </p:txBody>
      </p:sp>
      <p:sp>
        <p:nvSpPr>
          <p:cNvPr id="225" name="Shape 225"/>
          <p:cNvSpPr/>
          <p:nvPr/>
        </p:nvSpPr>
        <p:spPr>
          <a:xfrm>
            <a:off x="323850" y="5157787"/>
            <a:ext cx="4319587" cy="1150936"/>
          </a:xfrm>
          <a:prstGeom prst="rect">
            <a:avLst/>
          </a:prstGeom>
          <a:gradFill>
            <a:gsLst>
              <a:gs pos="0">
                <a:srgbClr val="F89387"/>
              </a:gs>
              <a:gs pos="50000">
                <a:srgbClr val="F9BCB6"/>
              </a:gs>
              <a:gs pos="100000">
                <a:srgbClr val="FCDFDC"/>
              </a:gs>
            </a:gsLst>
            <a:lin ang="16200000" scaled="0"/>
          </a:gradFill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การควบคุมภายใน</a:t>
            </a: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(Internal Control)</a:t>
            </a:r>
          </a:p>
        </p:txBody>
      </p:sp>
      <p:sp>
        <p:nvSpPr>
          <p:cNvPr id="226" name="Shape 226"/>
          <p:cNvSpPr/>
          <p:nvPr/>
        </p:nvSpPr>
        <p:spPr>
          <a:xfrm rot="-3584599">
            <a:off x="3109911" y="2894013"/>
            <a:ext cx="2373312" cy="1646237"/>
          </a:xfrm>
          <a:prstGeom prst="stripedRightArrow">
            <a:avLst>
              <a:gd fmla="val 54342" name="adj1"/>
              <a:gd fmla="val 50000" name="adj2"/>
            </a:avLst>
          </a:prstGeom>
          <a:noFill/>
          <a:ln cap="flat" cmpd="sng" w="127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Shape 227"/>
          <p:cNvSpPr/>
          <p:nvPr/>
        </p:nvSpPr>
        <p:spPr>
          <a:xfrm>
            <a:off x="250825" y="1341437"/>
            <a:ext cx="3636962" cy="3240087"/>
          </a:xfrm>
          <a:prstGeom prst="irregularSeal1">
            <a:avLst/>
          </a:prstGeom>
          <a:noFill/>
          <a:ln cap="flat" cmpd="sng" w="12700">
            <a:solidFill>
              <a:srgbClr val="99341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th-TH" sz="7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COSO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quity">
  <a:themeElements>
    <a:clrScheme name="Equity">
      <a:dk1>
        <a:srgbClr val="000000"/>
      </a:dk1>
      <a:lt1>
        <a:srgbClr val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